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8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4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70" r:id="rId5"/>
    <p:sldId id="284" r:id="rId6"/>
    <p:sldId id="283" r:id="rId7"/>
    <p:sldId id="267" r:id="rId8"/>
    <p:sldId id="281" r:id="rId9"/>
    <p:sldId id="272" r:id="rId10"/>
    <p:sldId id="285" r:id="rId11"/>
    <p:sldId id="273" r:id="rId12"/>
    <p:sldId id="274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yan Hambleton" initials="RH" lastIdx="1" clrIdx="0">
    <p:extLst>
      <p:ext uri="{19B8F6BF-5375-455C-9EA6-DF929625EA0E}">
        <p15:presenceInfo xmlns:p15="http://schemas.microsoft.com/office/powerpoint/2012/main" userId="S::ryanh@sportHB.net.nz::dcc183ed-7b99-4048-a8ce-07bb4499b8f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783628-1F47-4D8C-9150-80004B2C1955}" v="3" dt="2025-09-10T00:55:37.2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89007" autoAdjust="0"/>
  </p:normalViewPr>
  <p:slideViewPr>
    <p:cSldViewPr>
      <p:cViewPr varScale="1">
        <p:scale>
          <a:sx n="108" d="100"/>
          <a:sy n="108" d="100"/>
        </p:scale>
        <p:origin x="166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23" Type="http://schemas.openxmlformats.org/officeDocument/2006/relationships/customXml" Target="../customXml/item5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C1A3E-E7CA-443A-9CE2-B42A6390B690}" type="datetimeFigureOut">
              <a:rPr lang="en-NZ" smtClean="0"/>
              <a:t>10/09/2025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BB4229-B615-461C-BB97-850876CFB12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8214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B86B0E-9C49-41C2-ABA7-6D51F3DA8223}" type="datetimeFigureOut">
              <a:rPr lang="en-NZ" smtClean="0"/>
              <a:t>10/09/2025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BA5343-C6DB-4506-9A0E-287C5A2F717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45626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A5343-C6DB-4506-9A0E-287C5A2F717C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07664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1BAF6-47BE-5F62-1A68-5FEB6320F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0D2A8A-2A36-A525-0D83-648DE5C6BF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543894-29CD-AE92-1E4E-6E0185D092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052562-39CF-6355-666E-055E6DDA74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A5343-C6DB-4506-9A0E-287C5A2F717C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41761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A5343-C6DB-4506-9A0E-287C5A2F717C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37925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A5343-C6DB-4506-9A0E-287C5A2F717C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769672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D5BD2F-FA66-AA3B-6BD4-D0F47E78D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F228A4-2441-3010-BF8E-6942FFACA8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5C2F5A-35F9-7E59-6696-0A76B04291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907623-F26D-52AC-314B-F4283BCE49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A5343-C6DB-4506-9A0E-287C5A2F717C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73857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F5F1D-A6F0-54CF-F8CD-432AADDF5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F3B808-D453-2BE3-0170-8B946AC96B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03E420-47D0-6A1E-B528-F71E1A2A60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9051F-F553-4841-4734-8AD0D841BA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A5343-C6DB-4506-9A0E-287C5A2F717C}" type="slidenum">
              <a:rPr lang="en-NZ" smtClean="0"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526788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C1BB3-B190-96B6-E62B-5D3A4AC7D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72385C-CE19-B096-8A9F-1AC2A07838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0252B0-DBE3-457C-E150-6C364FA3DA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81EC0B-0467-C99E-2944-75725E1EC0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A5343-C6DB-4506-9A0E-287C5A2F717C}" type="slidenum">
              <a:rPr lang="en-NZ" smtClean="0"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92051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A1E3C-1DCC-D002-A05D-877031F6A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25A451-EB67-094C-AFE3-FBB82D064A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6B1CCA-BA4F-AF06-1564-D2DDDC16ED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5FD8A0-1B5C-1358-D925-A3D4736699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A5343-C6DB-4506-9A0E-287C5A2F717C}" type="slidenum">
              <a:rPr lang="en-NZ" smtClean="0"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70849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5502_PowerpointTemplate_4.pdf                                  003B4439Client Files                   7C272951: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A7B9A-78BB-4552-8497-5598555E218D}" type="datetimeFigureOut">
              <a:rPr lang="en-NZ" smtClean="0"/>
              <a:t>10/09/2025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0F5D-BEA1-4FEE-A10E-0BC0E99ED9D0}" type="slidenum">
              <a:rPr lang="en-NZ" smtClean="0"/>
              <a:t>‹#›</a:t>
            </a:fld>
            <a:endParaRPr lang="en-NZ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26199" y="62952"/>
            <a:ext cx="1064002" cy="469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859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A7B9A-78BB-4552-8497-5598555E218D}" type="datetimeFigureOut">
              <a:rPr lang="en-NZ" smtClean="0"/>
              <a:t>10/09/2025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0F5D-BEA1-4FEE-A10E-0BC0E99ED9D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5184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A7B9A-78BB-4552-8497-5598555E218D}" type="datetimeFigureOut">
              <a:rPr lang="en-NZ" smtClean="0"/>
              <a:t>10/09/2025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0F5D-BEA1-4FEE-A10E-0BC0E99ED9D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58293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A7B9A-78BB-4552-8497-5598555E218D}" type="datetimeFigureOut">
              <a:rPr lang="en-NZ" smtClean="0"/>
              <a:t>10/09/2025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0F5D-BEA1-4FEE-A10E-0BC0E99ED9D0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410441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A7B9A-78BB-4552-8497-5598555E218D}" type="datetimeFigureOut">
              <a:rPr lang="en-NZ" smtClean="0"/>
              <a:t>10/09/2025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0F5D-BEA1-4FEE-A10E-0BC0E99ED9D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38191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A7B9A-78BB-4552-8497-5598555E218D}" type="datetimeFigureOut">
              <a:rPr lang="en-NZ" smtClean="0"/>
              <a:t>10/09/2025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0F5D-BEA1-4FEE-A10E-0BC0E99ED9D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35166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A7B9A-78BB-4552-8497-5598555E218D}" type="datetimeFigureOut">
              <a:rPr lang="en-NZ" smtClean="0"/>
              <a:t>10/09/2025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0F5D-BEA1-4FEE-A10E-0BC0E99ED9D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33813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A7B9A-78BB-4552-8497-5598555E218D}" type="datetimeFigureOut">
              <a:rPr lang="en-NZ" smtClean="0"/>
              <a:t>10/09/2025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0F5D-BEA1-4FEE-A10E-0BC0E99ED9D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38006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A7B9A-78BB-4552-8497-5598555E218D}" type="datetimeFigureOut">
              <a:rPr lang="en-NZ" smtClean="0"/>
              <a:t>10/09/2025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0F5D-BEA1-4FEE-A10E-0BC0E99ED9D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11605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A7B9A-78BB-4552-8497-5598555E218D}" type="datetimeFigureOut">
              <a:rPr lang="en-NZ" smtClean="0"/>
              <a:t>10/09/2025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0F5D-BEA1-4FEE-A10E-0BC0E99ED9D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77515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A7B9A-78BB-4552-8497-5598555E218D}" type="datetimeFigureOut">
              <a:rPr lang="en-NZ" smtClean="0"/>
              <a:t>10/09/2025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10F5D-BEA1-4FEE-A10E-0BC0E99ED9D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2439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5502_PowerpointTemplate_4.pdf                                  003B4439Client Files                   7C272951:"/>
          <p:cNvPicPr>
            <a:picLocks noChangeAspect="1" noChangeArrowheads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9989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2816"/>
            <a:ext cx="8229600" cy="4353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A7B9A-78BB-4552-8497-5598555E218D}" type="datetimeFigureOut">
              <a:rPr lang="en-NZ" smtClean="0"/>
              <a:t>10/09/2025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10F5D-BEA1-4FEE-A10E-0BC0E99ED9D0}" type="slidenum">
              <a:rPr lang="en-NZ" smtClean="0"/>
              <a:t>‹#›</a:t>
            </a:fld>
            <a:endParaRPr lang="en-NZ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38481" y="235109"/>
            <a:ext cx="873597" cy="385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64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lang="en-US" sz="5700" b="1" kern="1200" baseline="30000" dirty="0" smtClean="0">
          <a:solidFill>
            <a:srgbClr val="1F9CDE"/>
          </a:solidFill>
          <a:latin typeface="Montserrat" panose="00000500000000000000" pitchFamily="50" charset="0"/>
          <a:ea typeface="+mn-ea"/>
          <a:cs typeface="+mn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Montserrat" panose="00000500000000000000" pitchFamily="50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Montserrat" panose="000005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anose="000005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Montserrat" panose="000005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Montserrat" panose="000005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E8F6F-46A0-D7A6-FABF-5BBE44356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6EAE9F-C139-C68E-A965-CE26552FEF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504" y="116632"/>
            <a:ext cx="7344816" cy="841375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latin typeface="Montserrat" panose="00000500000000000000" pitchFamily="50" charset="0"/>
              </a:rPr>
              <a:t>AQUATIC FACILITY PLANNING</a:t>
            </a:r>
            <a:endParaRPr lang="en-NZ" sz="3600" dirty="0">
              <a:latin typeface="Montserrat" panose="00000500000000000000" pitchFamily="50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A60B352-8219-757B-794F-4C0102A9B4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138" y="1795781"/>
            <a:ext cx="8392326" cy="62292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NZ" dirty="0"/>
              <a:t>Regional </a:t>
            </a:r>
            <a:r>
              <a:rPr lang="en-NZ" dirty="0">
                <a:latin typeface="Montserrat" panose="00000500000000000000" pitchFamily="50" charset="0"/>
              </a:rPr>
              <a:t>Aquatic Facility  Network</a:t>
            </a:r>
          </a:p>
        </p:txBody>
      </p:sp>
      <p:sp>
        <p:nvSpPr>
          <p:cNvPr id="2" name="Subtitle 4">
            <a:extLst>
              <a:ext uri="{FF2B5EF4-FFF2-40B4-BE49-F238E27FC236}">
                <a16:creationId xmlns:a16="http://schemas.microsoft.com/office/drawing/2014/main" id="{208EF5D8-AF35-E232-27FF-44E8D8C515E1}"/>
              </a:ext>
            </a:extLst>
          </p:cNvPr>
          <p:cNvSpPr txBox="1">
            <a:spLocks/>
          </p:cNvSpPr>
          <p:nvPr/>
        </p:nvSpPr>
        <p:spPr>
          <a:xfrm>
            <a:off x="323528" y="2744924"/>
            <a:ext cx="6400800" cy="622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Montserrat" panose="00000500000000000000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Montserrat" panose="00000500000000000000" pitchFamily="50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Montserrat" panose="00000500000000000000" pitchFamily="50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Montserrat" panose="00000500000000000000" pitchFamily="50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Montserrat" panose="00000500000000000000" pitchFamily="50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2"/>
            </a:pPr>
            <a:r>
              <a:rPr lang="en-US" dirty="0"/>
              <a:t>Partnership Approach</a:t>
            </a:r>
            <a:endParaRPr lang="en-NZ" dirty="0"/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id="{CF0F7B36-9730-A32E-25BD-1F3D74C03475}"/>
              </a:ext>
            </a:extLst>
          </p:cNvPr>
          <p:cNvSpPr txBox="1">
            <a:spLocks/>
          </p:cNvSpPr>
          <p:nvPr/>
        </p:nvSpPr>
        <p:spPr>
          <a:xfrm>
            <a:off x="323528" y="3717032"/>
            <a:ext cx="7848872" cy="622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Montserrat" panose="00000500000000000000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Montserrat" panose="00000500000000000000" pitchFamily="50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Montserrat" panose="00000500000000000000" pitchFamily="50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Montserrat" panose="00000500000000000000" pitchFamily="50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Montserrat" panose="00000500000000000000" pitchFamily="50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3"/>
            </a:pPr>
            <a:r>
              <a:rPr lang="en-NZ" dirty="0"/>
              <a:t>What do we know ?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74F3BF9B-98F0-3C42-087E-94EA37EEE84D}"/>
              </a:ext>
            </a:extLst>
          </p:cNvPr>
          <p:cNvSpPr txBox="1">
            <a:spLocks/>
          </p:cNvSpPr>
          <p:nvPr/>
        </p:nvSpPr>
        <p:spPr>
          <a:xfrm>
            <a:off x="324941" y="4689140"/>
            <a:ext cx="7848872" cy="622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Montserrat" panose="00000500000000000000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Montserrat" panose="00000500000000000000" pitchFamily="50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Montserrat" panose="00000500000000000000" pitchFamily="50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Montserrat" panose="00000500000000000000" pitchFamily="50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Montserrat" panose="00000500000000000000" pitchFamily="50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4"/>
            </a:pPr>
            <a:r>
              <a:rPr lang="en-NZ" dirty="0"/>
              <a:t>Where? and How ?</a:t>
            </a:r>
          </a:p>
        </p:txBody>
      </p:sp>
    </p:spTree>
    <p:extLst>
      <p:ext uri="{BB962C8B-B14F-4D97-AF65-F5344CB8AC3E}">
        <p14:creationId xmlns:p14="http://schemas.microsoft.com/office/powerpoint/2010/main" val="2470133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1BE5F2-708F-221F-A595-3FA94D886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6C79A103-5F8C-7B87-BB93-2B78E27F8EF4}"/>
              </a:ext>
            </a:extLst>
          </p:cNvPr>
          <p:cNvGrpSpPr/>
          <p:nvPr/>
        </p:nvGrpSpPr>
        <p:grpSpPr>
          <a:xfrm>
            <a:off x="3851920" y="3717032"/>
            <a:ext cx="864096" cy="792088"/>
            <a:chOff x="3707904" y="3212976"/>
            <a:chExt cx="864096" cy="792088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7FD7F3F-EA77-BC09-36C6-0D7FF8FDFE60}"/>
                </a:ext>
              </a:extLst>
            </p:cNvPr>
            <p:cNvSpPr/>
            <p:nvPr/>
          </p:nvSpPr>
          <p:spPr>
            <a:xfrm>
              <a:off x="3707904" y="3212976"/>
              <a:ext cx="864096" cy="792088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6FD662F-38C9-02DF-0325-A6E9A8B07858}"/>
                </a:ext>
              </a:extLst>
            </p:cNvPr>
            <p:cNvSpPr txBox="1"/>
            <p:nvPr/>
          </p:nvSpPr>
          <p:spPr>
            <a:xfrm>
              <a:off x="3734576" y="3292813"/>
              <a:ext cx="7920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</a:rPr>
                <a:t>Napier Aquatic Centre</a:t>
              </a:r>
              <a:endParaRPr lang="en-NZ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CE6658F7-8BA0-0237-2FF0-36CA6D94452F}"/>
              </a:ext>
            </a:extLst>
          </p:cNvPr>
          <p:cNvGrpSpPr/>
          <p:nvPr/>
        </p:nvGrpSpPr>
        <p:grpSpPr>
          <a:xfrm>
            <a:off x="219240" y="116632"/>
            <a:ext cx="7265359" cy="6408637"/>
            <a:chOff x="291248" y="116632"/>
            <a:chExt cx="7265359" cy="6408637"/>
          </a:xfrm>
        </p:grpSpPr>
        <p:grpSp>
          <p:nvGrpSpPr>
            <p:cNvPr id="9" name="object 4">
              <a:extLst>
                <a:ext uri="{FF2B5EF4-FFF2-40B4-BE49-F238E27FC236}">
                  <a16:creationId xmlns:a16="http://schemas.microsoft.com/office/drawing/2014/main" id="{565EDDBB-64D1-1CA6-AC39-5C2967A8D923}"/>
                </a:ext>
              </a:extLst>
            </p:cNvPr>
            <p:cNvGrpSpPr/>
            <p:nvPr/>
          </p:nvGrpSpPr>
          <p:grpSpPr>
            <a:xfrm>
              <a:off x="1141114" y="368671"/>
              <a:ext cx="6415493" cy="6156598"/>
              <a:chOff x="3181928" y="2392338"/>
              <a:chExt cx="3845509" cy="4129990"/>
            </a:xfrm>
          </p:grpSpPr>
          <p:sp>
            <p:nvSpPr>
              <p:cNvPr id="10" name="object 5">
                <a:extLst>
                  <a:ext uri="{FF2B5EF4-FFF2-40B4-BE49-F238E27FC236}">
                    <a16:creationId xmlns:a16="http://schemas.microsoft.com/office/drawing/2014/main" id="{8E4C2F4A-FDA8-1F39-9C16-914980A1563F}"/>
                  </a:ext>
                </a:extLst>
              </p:cNvPr>
              <p:cNvSpPr/>
              <p:nvPr/>
            </p:nvSpPr>
            <p:spPr>
              <a:xfrm>
                <a:off x="4145182" y="5935833"/>
                <a:ext cx="2047239" cy="320040"/>
              </a:xfrm>
              <a:custGeom>
                <a:avLst/>
                <a:gdLst/>
                <a:ahLst/>
                <a:cxnLst/>
                <a:rect l="l" t="t" r="r" b="b"/>
                <a:pathLst>
                  <a:path w="2047239" h="320039">
                    <a:moveTo>
                      <a:pt x="2047008" y="0"/>
                    </a:moveTo>
                    <a:lnTo>
                      <a:pt x="0" y="0"/>
                    </a:lnTo>
                    <a:lnTo>
                      <a:pt x="0" y="319908"/>
                    </a:lnTo>
                    <a:lnTo>
                      <a:pt x="2047008" y="319908"/>
                    </a:lnTo>
                    <a:lnTo>
                      <a:pt x="2047008" y="0"/>
                    </a:lnTo>
                    <a:close/>
                  </a:path>
                </a:pathLst>
              </a:custGeom>
              <a:solidFill>
                <a:srgbClr val="A78E5A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1" name="object 6">
                <a:extLst>
                  <a:ext uri="{FF2B5EF4-FFF2-40B4-BE49-F238E27FC236}">
                    <a16:creationId xmlns:a16="http://schemas.microsoft.com/office/drawing/2014/main" id="{F1E043ED-2190-AD0C-6A76-3A5DB5AB736E}"/>
                  </a:ext>
                </a:extLst>
              </p:cNvPr>
              <p:cNvSpPr/>
              <p:nvPr/>
            </p:nvSpPr>
            <p:spPr>
              <a:xfrm>
                <a:off x="4145182" y="5935833"/>
                <a:ext cx="2047239" cy="320040"/>
              </a:xfrm>
              <a:custGeom>
                <a:avLst/>
                <a:gdLst/>
                <a:ahLst/>
                <a:cxnLst/>
                <a:rect l="l" t="t" r="r" b="b"/>
                <a:pathLst>
                  <a:path w="2047239" h="320039">
                    <a:moveTo>
                      <a:pt x="0" y="319908"/>
                    </a:moveTo>
                    <a:lnTo>
                      <a:pt x="2047008" y="319908"/>
                    </a:lnTo>
                    <a:lnTo>
                      <a:pt x="2047008" y="0"/>
                    </a:lnTo>
                    <a:lnTo>
                      <a:pt x="0" y="0"/>
                    </a:lnTo>
                    <a:lnTo>
                      <a:pt x="0" y="319908"/>
                    </a:lnTo>
                    <a:close/>
                  </a:path>
                </a:pathLst>
              </a:custGeom>
              <a:ln w="3175">
                <a:solidFill>
                  <a:srgbClr val="C7C7C7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2" name="object 7">
                <a:extLst>
                  <a:ext uri="{FF2B5EF4-FFF2-40B4-BE49-F238E27FC236}">
                    <a16:creationId xmlns:a16="http://schemas.microsoft.com/office/drawing/2014/main" id="{871D0323-71BB-0793-E189-686F2F47C2A4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3181928" y="2392338"/>
                <a:ext cx="3845509" cy="4129990"/>
              </a:xfrm>
              <a:prstGeom prst="rect">
                <a:avLst/>
              </a:prstGeom>
            </p:spPr>
          </p:pic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78AF30C-19B9-06A5-FD3B-FE873C6F9813}"/>
                </a:ext>
              </a:extLst>
            </p:cNvPr>
            <p:cNvGrpSpPr/>
            <p:nvPr/>
          </p:nvGrpSpPr>
          <p:grpSpPr>
            <a:xfrm>
              <a:off x="291248" y="116632"/>
              <a:ext cx="2968920" cy="699518"/>
              <a:chOff x="694199" y="692696"/>
              <a:chExt cx="2705100" cy="555126"/>
            </a:xfrm>
          </p:grpSpPr>
          <p:sp>
            <p:nvSpPr>
              <p:cNvPr id="17" name="object 21">
                <a:extLst>
                  <a:ext uri="{FF2B5EF4-FFF2-40B4-BE49-F238E27FC236}">
                    <a16:creationId xmlns:a16="http://schemas.microsoft.com/office/drawing/2014/main" id="{F8EE38E5-2A1E-8694-D0EC-BD9444FF3FF2}"/>
                  </a:ext>
                </a:extLst>
              </p:cNvPr>
              <p:cNvSpPr txBox="1"/>
              <p:nvPr/>
            </p:nvSpPr>
            <p:spPr>
              <a:xfrm>
                <a:off x="694199" y="914629"/>
                <a:ext cx="2705100" cy="333193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txBody>
              <a:bodyPr vert="horz" wrap="square" lIns="0" tIns="46990" rIns="0" bIns="0" rtlCol="0">
                <a:spAutoFit/>
              </a:bodyPr>
              <a:lstStyle/>
              <a:p>
                <a:pPr marL="239395" marR="198120" indent="-30480" algn="ctr">
                  <a:lnSpc>
                    <a:spcPct val="101899"/>
                  </a:lnSpc>
                  <a:spcBef>
                    <a:spcPts val="370"/>
                  </a:spcBef>
                </a:pPr>
                <a:r>
                  <a:rPr lang="en-US" sz="800" spc="85" dirty="0">
                    <a:latin typeface="Calibri"/>
                    <a:cs typeface="Calibri"/>
                  </a:rPr>
                  <a:t>Interconnected network where Facilities feed into each other.  Avoid duplication at the regional and district level</a:t>
                </a:r>
                <a:r>
                  <a:rPr sz="800" spc="-20" dirty="0">
                    <a:latin typeface="Calibri"/>
                    <a:cs typeface="Calibri"/>
                  </a:rPr>
                  <a:t>.</a:t>
                </a:r>
                <a:endParaRPr lang="en-US" sz="800" spc="-20" dirty="0">
                  <a:latin typeface="Calibri"/>
                  <a:cs typeface="Calibri"/>
                </a:endParaRP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B4ECA2B-CE71-4748-C89C-3DF63B5E71AD}"/>
                  </a:ext>
                </a:extLst>
              </p:cNvPr>
              <p:cNvSpPr txBox="1"/>
              <p:nvPr/>
            </p:nvSpPr>
            <p:spPr>
              <a:xfrm>
                <a:off x="694199" y="692696"/>
                <a:ext cx="2705100" cy="200014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spc="130" dirty="0">
                    <a:solidFill>
                      <a:schemeClr val="bg1"/>
                    </a:solidFill>
                    <a:cs typeface="Calibri"/>
                  </a:rPr>
                  <a:t>1. COMPLIMENTARY NETWORK</a:t>
                </a:r>
                <a:endParaRPr lang="en-NZ" sz="10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0C9A0A8D-18E5-0922-D86E-78DAC4A9E64A}"/>
                </a:ext>
              </a:extLst>
            </p:cNvPr>
            <p:cNvSpPr txBox="1"/>
            <p:nvPr/>
          </p:nvSpPr>
          <p:spPr>
            <a:xfrm>
              <a:off x="3838087" y="786384"/>
              <a:ext cx="1080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National</a:t>
              </a:r>
              <a:endParaRPr lang="en-NZ" dirty="0">
                <a:solidFill>
                  <a:schemeClr val="bg1"/>
                </a:solidFill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62DBCA59-AA55-54EE-1DC5-A967866FEAC0}"/>
                </a:ext>
              </a:extLst>
            </p:cNvPr>
            <p:cNvSpPr txBox="1"/>
            <p:nvPr/>
          </p:nvSpPr>
          <p:spPr>
            <a:xfrm>
              <a:off x="3851920" y="2443154"/>
              <a:ext cx="1080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Regional</a:t>
              </a:r>
              <a:endParaRPr lang="en-NZ" dirty="0">
                <a:solidFill>
                  <a:schemeClr val="bg1"/>
                </a:solidFill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6B5C140-87EB-E6C8-8E45-24EB175422BB}"/>
                </a:ext>
              </a:extLst>
            </p:cNvPr>
            <p:cNvSpPr txBox="1"/>
            <p:nvPr/>
          </p:nvSpPr>
          <p:spPr>
            <a:xfrm>
              <a:off x="3923928" y="4120034"/>
              <a:ext cx="1080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District</a:t>
              </a:r>
              <a:endParaRPr lang="en-NZ" dirty="0">
                <a:solidFill>
                  <a:schemeClr val="bg1"/>
                </a:solidFill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8A4868B-3D68-3D34-6284-3E2DC0DAB674}"/>
                </a:ext>
              </a:extLst>
            </p:cNvPr>
            <p:cNvSpPr txBox="1"/>
            <p:nvPr/>
          </p:nvSpPr>
          <p:spPr>
            <a:xfrm>
              <a:off x="3838087" y="5650978"/>
              <a:ext cx="1080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Local</a:t>
              </a:r>
              <a:endParaRPr lang="en-NZ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617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119CC-C22F-2A1F-3369-3C35436D7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0BB75E-17D5-E32B-6086-2445CCB7B8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504" y="116632"/>
            <a:ext cx="7128792" cy="720079"/>
          </a:xfrm>
        </p:spPr>
        <p:txBody>
          <a:bodyPr>
            <a:normAutofit/>
          </a:bodyPr>
          <a:lstStyle/>
          <a:p>
            <a:pPr algn="l"/>
            <a:r>
              <a:rPr lang="en-NZ" sz="3200" dirty="0">
                <a:latin typeface="Montserrat" panose="00000500000000000000" pitchFamily="50" charset="0"/>
              </a:rPr>
              <a:t>OPTIMISING THE NETWORK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8D2563E-24DE-25B5-C0C2-1262EBCF5A83}"/>
              </a:ext>
            </a:extLst>
          </p:cNvPr>
          <p:cNvGrpSpPr/>
          <p:nvPr/>
        </p:nvGrpSpPr>
        <p:grpSpPr>
          <a:xfrm>
            <a:off x="146735" y="5967254"/>
            <a:ext cx="8793908" cy="761101"/>
            <a:chOff x="146735" y="5967254"/>
            <a:chExt cx="8793908" cy="761101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85E70CA5-0B5C-CFE9-C921-1339D122580D}"/>
                </a:ext>
              </a:extLst>
            </p:cNvPr>
            <p:cNvGrpSpPr/>
            <p:nvPr/>
          </p:nvGrpSpPr>
          <p:grpSpPr>
            <a:xfrm>
              <a:off x="146735" y="6035345"/>
              <a:ext cx="2705100" cy="693010"/>
              <a:chOff x="146735" y="6035345"/>
              <a:chExt cx="2705100" cy="693010"/>
            </a:xfrm>
          </p:grpSpPr>
          <p:sp>
            <p:nvSpPr>
              <p:cNvPr id="46" name="object 24">
                <a:extLst>
                  <a:ext uri="{FF2B5EF4-FFF2-40B4-BE49-F238E27FC236}">
                    <a16:creationId xmlns:a16="http://schemas.microsoft.com/office/drawing/2014/main" id="{7147D7EE-070F-67C2-EBDD-5F70AAFC3750}"/>
                  </a:ext>
                </a:extLst>
              </p:cNvPr>
              <p:cNvSpPr txBox="1"/>
              <p:nvPr/>
            </p:nvSpPr>
            <p:spPr>
              <a:xfrm>
                <a:off x="146735" y="6035345"/>
                <a:ext cx="2705100" cy="222497"/>
              </a:xfrm>
              <a:prstGeom prst="rect">
                <a:avLst/>
              </a:prstGeom>
              <a:solidFill>
                <a:srgbClr val="002060"/>
              </a:solidFill>
            </p:spPr>
            <p:txBody>
              <a:bodyPr vert="horz" wrap="square" lIns="0" tIns="67945" rIns="0" bIns="0" rtlCol="0">
                <a:spAutoFit/>
              </a:bodyPr>
              <a:lstStyle/>
              <a:p>
                <a:pPr marL="855980">
                  <a:lnSpc>
                    <a:spcPct val="100000"/>
                  </a:lnSpc>
                  <a:spcBef>
                    <a:spcPts val="535"/>
                  </a:spcBef>
                </a:pPr>
                <a:r>
                  <a:rPr lang="en-US" sz="1000" b="1" spc="130" dirty="0">
                    <a:solidFill>
                      <a:srgbClr val="FFFFFF"/>
                    </a:solidFill>
                    <a:latin typeface="Calibri"/>
                    <a:cs typeface="Calibri"/>
                  </a:rPr>
                  <a:t>3. AFFORDABLE</a:t>
                </a:r>
                <a:endParaRPr sz="1000" dirty="0">
                  <a:latin typeface="Calibri"/>
                  <a:cs typeface="Calibri"/>
                </a:endParaRPr>
              </a:p>
            </p:txBody>
          </p:sp>
          <p:sp>
            <p:nvSpPr>
              <p:cNvPr id="47" name="object 25">
                <a:extLst>
                  <a:ext uri="{FF2B5EF4-FFF2-40B4-BE49-F238E27FC236}">
                    <a16:creationId xmlns:a16="http://schemas.microsoft.com/office/drawing/2014/main" id="{53038486-6171-D8F7-2F96-A4D09FE07301}"/>
                  </a:ext>
                </a:extLst>
              </p:cNvPr>
              <p:cNvSpPr txBox="1"/>
              <p:nvPr/>
            </p:nvSpPr>
            <p:spPr>
              <a:xfrm>
                <a:off x="146735" y="6257842"/>
                <a:ext cx="2705100" cy="470513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txBody>
              <a:bodyPr vert="horz" wrap="square" lIns="0" tIns="46355" rIns="0" bIns="0" rtlCol="0">
                <a:spAutoFit/>
              </a:bodyPr>
              <a:lstStyle/>
              <a:p>
                <a:pPr marL="191770" marR="180975" indent="124460" algn="ctr">
                  <a:lnSpc>
                    <a:spcPct val="101899"/>
                  </a:lnSpc>
                  <a:spcBef>
                    <a:spcPts val="365"/>
                  </a:spcBef>
                </a:pPr>
                <a:r>
                  <a:rPr lang="en-US" sz="800" spc="85" dirty="0">
                    <a:latin typeface="Calibri"/>
                    <a:cs typeface="Calibri"/>
                  </a:rPr>
                  <a:t>Pools are affordable to encourage participation. Long term sustainability</a:t>
                </a:r>
                <a:r>
                  <a:rPr sz="800" spc="55" dirty="0">
                    <a:latin typeface="Calibri"/>
                    <a:cs typeface="Calibri"/>
                  </a:rPr>
                  <a:t>.</a:t>
                </a:r>
                <a:endParaRPr lang="en-US" sz="800" spc="55" dirty="0">
                  <a:latin typeface="Calibri"/>
                  <a:cs typeface="Calibri"/>
                </a:endParaRPr>
              </a:p>
              <a:p>
                <a:pPr marL="191770" marR="180975" indent="124460" algn="ctr">
                  <a:lnSpc>
                    <a:spcPct val="101899"/>
                  </a:lnSpc>
                  <a:spcBef>
                    <a:spcPts val="365"/>
                  </a:spcBef>
                </a:pPr>
                <a:endParaRPr sz="800" dirty="0">
                  <a:latin typeface="Calibri"/>
                  <a:cs typeface="Calibri"/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6AD0CBA-831E-C807-5D1D-7856E9E56FAB}"/>
                </a:ext>
              </a:extLst>
            </p:cNvPr>
            <p:cNvGrpSpPr/>
            <p:nvPr/>
          </p:nvGrpSpPr>
          <p:grpSpPr>
            <a:xfrm>
              <a:off x="3219449" y="6004549"/>
              <a:ext cx="2705100" cy="693009"/>
              <a:chOff x="6266672" y="6035345"/>
              <a:chExt cx="2705100" cy="693009"/>
            </a:xfrm>
          </p:grpSpPr>
          <p:sp>
            <p:nvSpPr>
              <p:cNvPr id="39" name="object 24">
                <a:extLst>
                  <a:ext uri="{FF2B5EF4-FFF2-40B4-BE49-F238E27FC236}">
                    <a16:creationId xmlns:a16="http://schemas.microsoft.com/office/drawing/2014/main" id="{8C8AA423-5707-909F-4258-B17F78796853}"/>
                  </a:ext>
                </a:extLst>
              </p:cNvPr>
              <p:cNvSpPr txBox="1"/>
              <p:nvPr/>
            </p:nvSpPr>
            <p:spPr>
              <a:xfrm>
                <a:off x="6266672" y="6035345"/>
                <a:ext cx="2705100" cy="222497"/>
              </a:xfrm>
              <a:prstGeom prst="rect">
                <a:avLst/>
              </a:prstGeom>
              <a:solidFill>
                <a:srgbClr val="002060"/>
              </a:solidFill>
            </p:spPr>
            <p:txBody>
              <a:bodyPr vert="horz" wrap="square" lIns="0" tIns="67945" rIns="0" bIns="0" rtlCol="0">
                <a:spAutoFit/>
              </a:bodyPr>
              <a:lstStyle/>
              <a:p>
                <a:pPr marL="855980">
                  <a:lnSpc>
                    <a:spcPct val="100000"/>
                  </a:lnSpc>
                  <a:spcBef>
                    <a:spcPts val="535"/>
                  </a:spcBef>
                </a:pPr>
                <a:r>
                  <a:rPr lang="en-US" sz="1000" b="1" spc="130" dirty="0">
                    <a:solidFill>
                      <a:srgbClr val="FFFFFF"/>
                    </a:solidFill>
                    <a:latin typeface="Calibri"/>
                    <a:cs typeface="Calibri"/>
                  </a:rPr>
                  <a:t>4. ACCESSIBLE</a:t>
                </a:r>
                <a:endParaRPr sz="1000" dirty="0">
                  <a:latin typeface="Calibri"/>
                  <a:cs typeface="Calibri"/>
                </a:endParaRPr>
              </a:p>
            </p:txBody>
          </p:sp>
          <p:sp>
            <p:nvSpPr>
              <p:cNvPr id="12" name="object 25">
                <a:extLst>
                  <a:ext uri="{FF2B5EF4-FFF2-40B4-BE49-F238E27FC236}">
                    <a16:creationId xmlns:a16="http://schemas.microsoft.com/office/drawing/2014/main" id="{AD8D7FD8-EB19-6D92-6020-208779185A65}"/>
                  </a:ext>
                </a:extLst>
              </p:cNvPr>
              <p:cNvSpPr txBox="1"/>
              <p:nvPr/>
            </p:nvSpPr>
            <p:spPr>
              <a:xfrm>
                <a:off x="6266672" y="6257841"/>
                <a:ext cx="2705100" cy="470513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txBody>
              <a:bodyPr vert="horz" wrap="square" lIns="0" tIns="46355" rIns="0" bIns="0" rtlCol="0">
                <a:spAutoFit/>
              </a:bodyPr>
              <a:lstStyle/>
              <a:p>
                <a:pPr marL="191770" marR="180975" indent="124460" algn="ctr">
                  <a:lnSpc>
                    <a:spcPct val="101899"/>
                  </a:lnSpc>
                  <a:spcBef>
                    <a:spcPts val="365"/>
                  </a:spcBef>
                </a:pPr>
                <a:r>
                  <a:rPr lang="en-NZ" sz="800" spc="85" dirty="0">
                    <a:cs typeface="Calibri"/>
                  </a:rPr>
                  <a:t>Pools</a:t>
                </a:r>
                <a:r>
                  <a:rPr lang="en-NZ" sz="800" spc="30" dirty="0">
                    <a:cs typeface="Calibri"/>
                  </a:rPr>
                  <a:t> </a:t>
                </a:r>
                <a:r>
                  <a:rPr lang="en-NZ" sz="800" spc="65" dirty="0">
                    <a:cs typeface="Calibri"/>
                  </a:rPr>
                  <a:t>are</a:t>
                </a:r>
                <a:r>
                  <a:rPr lang="en-NZ" sz="800" spc="30" dirty="0">
                    <a:cs typeface="Calibri"/>
                  </a:rPr>
                  <a:t> </a:t>
                </a:r>
                <a:r>
                  <a:rPr lang="en-NZ" sz="800" spc="80" dirty="0">
                    <a:cs typeface="Calibri"/>
                  </a:rPr>
                  <a:t>located</a:t>
                </a:r>
                <a:r>
                  <a:rPr lang="en-NZ" sz="800" spc="30" dirty="0">
                    <a:cs typeface="Calibri"/>
                  </a:rPr>
                  <a:t> </a:t>
                </a:r>
                <a:r>
                  <a:rPr lang="en-NZ" sz="800" spc="65" dirty="0">
                    <a:cs typeface="Calibri"/>
                  </a:rPr>
                  <a:t>to</a:t>
                </a:r>
                <a:r>
                  <a:rPr lang="en-NZ" sz="800" spc="25" dirty="0">
                    <a:cs typeface="Calibri"/>
                  </a:rPr>
                  <a:t> </a:t>
                </a:r>
                <a:r>
                  <a:rPr lang="en-NZ" sz="800" spc="80" dirty="0">
                    <a:cs typeface="Calibri"/>
                  </a:rPr>
                  <a:t>best</a:t>
                </a:r>
                <a:r>
                  <a:rPr lang="en-NZ" sz="800" spc="25" dirty="0">
                    <a:cs typeface="Calibri"/>
                  </a:rPr>
                  <a:t> </a:t>
                </a:r>
                <a:r>
                  <a:rPr lang="en-NZ" sz="800" spc="70" dirty="0">
                    <a:cs typeface="Calibri"/>
                  </a:rPr>
                  <a:t>service</a:t>
                </a:r>
                <a:r>
                  <a:rPr lang="en-NZ" sz="800" spc="30" dirty="0">
                    <a:cs typeface="Calibri"/>
                  </a:rPr>
                  <a:t> </a:t>
                </a:r>
                <a:r>
                  <a:rPr lang="en-NZ" sz="800" spc="100" dirty="0">
                    <a:cs typeface="Calibri"/>
                  </a:rPr>
                  <a:t>catchment</a:t>
                </a:r>
                <a:r>
                  <a:rPr lang="en-NZ" sz="800" spc="35" dirty="0">
                    <a:cs typeface="Calibri"/>
                  </a:rPr>
                  <a:t> </a:t>
                </a:r>
                <a:r>
                  <a:rPr lang="en-NZ" sz="800" spc="70" dirty="0">
                    <a:cs typeface="Calibri"/>
                  </a:rPr>
                  <a:t>areas</a:t>
                </a:r>
                <a:r>
                  <a:rPr lang="en-NZ" sz="800" spc="25" dirty="0">
                    <a:cs typeface="Calibri"/>
                  </a:rPr>
                  <a:t> </a:t>
                </a:r>
                <a:r>
                  <a:rPr lang="en-NZ" sz="800" spc="75" dirty="0">
                    <a:cs typeface="Calibri"/>
                  </a:rPr>
                  <a:t>including schools and residential areas</a:t>
                </a:r>
                <a:r>
                  <a:rPr sz="800" spc="55" dirty="0">
                    <a:latin typeface="Calibri"/>
                    <a:cs typeface="Calibri"/>
                  </a:rPr>
                  <a:t>.</a:t>
                </a:r>
                <a:endParaRPr lang="en-US" sz="800" spc="55" dirty="0">
                  <a:latin typeface="Calibri"/>
                  <a:cs typeface="Calibri"/>
                </a:endParaRPr>
              </a:p>
              <a:p>
                <a:pPr marL="191770" marR="180975" indent="124460" algn="ctr">
                  <a:lnSpc>
                    <a:spcPct val="101899"/>
                  </a:lnSpc>
                  <a:spcBef>
                    <a:spcPts val="365"/>
                  </a:spcBef>
                </a:pPr>
                <a:endParaRPr sz="800" dirty="0">
                  <a:latin typeface="Calibri"/>
                  <a:cs typeface="Calibri"/>
                </a:endParaRP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34957ACA-A688-F8A8-D656-06A926DB20A1}"/>
                </a:ext>
              </a:extLst>
            </p:cNvPr>
            <p:cNvGrpSpPr/>
            <p:nvPr/>
          </p:nvGrpSpPr>
          <p:grpSpPr>
            <a:xfrm>
              <a:off x="6235543" y="5967254"/>
              <a:ext cx="2705100" cy="697778"/>
              <a:chOff x="3279945" y="6095391"/>
              <a:chExt cx="2705100" cy="628825"/>
            </a:xfrm>
          </p:grpSpPr>
          <p:sp>
            <p:nvSpPr>
              <p:cNvPr id="37" name="object 22">
                <a:extLst>
                  <a:ext uri="{FF2B5EF4-FFF2-40B4-BE49-F238E27FC236}">
                    <a16:creationId xmlns:a16="http://schemas.microsoft.com/office/drawing/2014/main" id="{DBBA07DA-4DF4-10CA-A334-2E7AA4E4FCCB}"/>
                  </a:ext>
                </a:extLst>
              </p:cNvPr>
              <p:cNvSpPr txBox="1"/>
              <p:nvPr/>
            </p:nvSpPr>
            <p:spPr>
              <a:xfrm>
                <a:off x="3279945" y="6095391"/>
                <a:ext cx="2705100" cy="199932"/>
              </a:xfrm>
              <a:prstGeom prst="rect">
                <a:avLst/>
              </a:prstGeom>
              <a:solidFill>
                <a:srgbClr val="002060"/>
              </a:solidFill>
            </p:spPr>
            <p:txBody>
              <a:bodyPr vert="horz" wrap="square" lIns="0" tIns="67310" rIns="0" bIns="0" rtlCol="0">
                <a:spAutoFit/>
              </a:bodyPr>
              <a:lstStyle/>
              <a:p>
                <a:pPr marL="574675">
                  <a:lnSpc>
                    <a:spcPct val="100000"/>
                  </a:lnSpc>
                  <a:spcBef>
                    <a:spcPts val="530"/>
                  </a:spcBef>
                </a:pPr>
                <a:r>
                  <a:rPr lang="en-US" sz="1000" b="1" spc="130" dirty="0">
                    <a:solidFill>
                      <a:srgbClr val="FFFFFF"/>
                    </a:solidFill>
                    <a:latin typeface="Calibri"/>
                    <a:cs typeface="Calibri"/>
                  </a:rPr>
                  <a:t>5. </a:t>
                </a:r>
                <a:r>
                  <a:rPr sz="1000" b="1" spc="130" dirty="0">
                    <a:solidFill>
                      <a:srgbClr val="FFFFFF"/>
                    </a:solidFill>
                    <a:latin typeface="Calibri"/>
                    <a:cs typeface="Calibri"/>
                  </a:rPr>
                  <a:t>QUALITY</a:t>
                </a:r>
                <a:r>
                  <a:rPr sz="1000" b="1" spc="70" dirty="0">
                    <a:solidFill>
                      <a:srgbClr val="FFFFFF"/>
                    </a:solidFill>
                    <a:latin typeface="Calibri"/>
                    <a:cs typeface="Calibri"/>
                  </a:rPr>
                  <a:t> </a:t>
                </a:r>
                <a:r>
                  <a:rPr sz="1000" b="1" spc="150" dirty="0">
                    <a:solidFill>
                      <a:srgbClr val="FFFFFF"/>
                    </a:solidFill>
                    <a:latin typeface="Calibri"/>
                    <a:cs typeface="Calibri"/>
                  </a:rPr>
                  <a:t>EXPERIENCES</a:t>
                </a:r>
                <a:endParaRPr sz="1000" dirty="0">
                  <a:latin typeface="Calibri"/>
                  <a:cs typeface="Calibri"/>
                </a:endParaRPr>
              </a:p>
            </p:txBody>
          </p:sp>
          <p:sp>
            <p:nvSpPr>
              <p:cNvPr id="13" name="object 25">
                <a:extLst>
                  <a:ext uri="{FF2B5EF4-FFF2-40B4-BE49-F238E27FC236}">
                    <a16:creationId xmlns:a16="http://schemas.microsoft.com/office/drawing/2014/main" id="{AA5088B2-73AF-614A-3793-163AA83F0BDE}"/>
                  </a:ext>
                </a:extLst>
              </p:cNvPr>
              <p:cNvSpPr txBox="1"/>
              <p:nvPr/>
            </p:nvSpPr>
            <p:spPr>
              <a:xfrm>
                <a:off x="3279945" y="6295691"/>
                <a:ext cx="2705100" cy="42852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txBody>
              <a:bodyPr vert="horz" wrap="square" lIns="0" tIns="46355" rIns="0" bIns="0" rtlCol="0">
                <a:spAutoFit/>
              </a:bodyPr>
              <a:lstStyle/>
              <a:p>
                <a:pPr marL="267970" marR="257810" indent="39370" algn="ctr">
                  <a:lnSpc>
                    <a:spcPct val="103699"/>
                  </a:lnSpc>
                  <a:spcBef>
                    <a:spcPts val="835"/>
                  </a:spcBef>
                </a:pPr>
                <a:r>
                  <a:rPr lang="en-NZ" sz="800" spc="85" dirty="0">
                    <a:cs typeface="Calibri"/>
                  </a:rPr>
                  <a:t>Facilities </a:t>
                </a:r>
                <a:r>
                  <a:rPr lang="en-NZ" sz="800" spc="60" dirty="0">
                    <a:cs typeface="Calibri"/>
                  </a:rPr>
                  <a:t>foster</a:t>
                </a:r>
                <a:r>
                  <a:rPr lang="en-NZ" sz="800" spc="40" dirty="0">
                    <a:cs typeface="Calibri"/>
                  </a:rPr>
                  <a:t> </a:t>
                </a:r>
                <a:r>
                  <a:rPr lang="en-NZ" sz="800" spc="70" dirty="0">
                    <a:cs typeface="Calibri"/>
                  </a:rPr>
                  <a:t>quality</a:t>
                </a:r>
                <a:r>
                  <a:rPr lang="en-NZ" sz="800" spc="30" dirty="0">
                    <a:cs typeface="Calibri"/>
                  </a:rPr>
                  <a:t> </a:t>
                </a:r>
                <a:r>
                  <a:rPr lang="en-NZ" sz="800" spc="80" dirty="0">
                    <a:cs typeface="Calibri"/>
                  </a:rPr>
                  <a:t>experiences</a:t>
                </a:r>
                <a:r>
                  <a:rPr lang="en-NZ" sz="800" spc="50" dirty="0">
                    <a:cs typeface="Calibri"/>
                  </a:rPr>
                  <a:t> </a:t>
                </a:r>
                <a:r>
                  <a:rPr lang="en-NZ" sz="800" spc="40" dirty="0">
                    <a:cs typeface="Calibri"/>
                  </a:rPr>
                  <a:t>for that are inclusive – for all people</a:t>
                </a:r>
                <a:endParaRPr lang="en-NZ" sz="800" spc="80" dirty="0">
                  <a:cs typeface="Calibri"/>
                </a:endParaRPr>
              </a:p>
              <a:p>
                <a:pPr marL="191770" marR="180975" indent="124460" algn="ctr">
                  <a:lnSpc>
                    <a:spcPct val="101899"/>
                  </a:lnSpc>
                  <a:spcBef>
                    <a:spcPts val="365"/>
                  </a:spcBef>
                </a:pPr>
                <a:endParaRPr sz="800" dirty="0">
                  <a:latin typeface="Calibri"/>
                  <a:cs typeface="Calibri"/>
                </a:endParaRPr>
              </a:p>
            </p:txBody>
          </p:sp>
        </p:grpSp>
      </p:grpSp>
      <p:sp>
        <p:nvSpPr>
          <p:cNvPr id="52" name="object 16">
            <a:extLst>
              <a:ext uri="{FF2B5EF4-FFF2-40B4-BE49-F238E27FC236}">
                <a16:creationId xmlns:a16="http://schemas.microsoft.com/office/drawing/2014/main" id="{734F47D8-701A-29A6-E82B-846171528927}"/>
              </a:ext>
            </a:extLst>
          </p:cNvPr>
          <p:cNvSpPr txBox="1"/>
          <p:nvPr/>
        </p:nvSpPr>
        <p:spPr>
          <a:xfrm>
            <a:off x="3701074" y="2072825"/>
            <a:ext cx="194421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985" algn="r">
              <a:lnSpc>
                <a:spcPct val="100000"/>
              </a:lnSpc>
              <a:spcBef>
                <a:spcPts val="100"/>
              </a:spcBef>
            </a:pPr>
            <a:r>
              <a:rPr lang="en-US" sz="1200" b="1" spc="105" dirty="0">
                <a:solidFill>
                  <a:srgbClr val="31433A"/>
                </a:solidFill>
                <a:latin typeface="Calibri"/>
                <a:cs typeface="Calibri"/>
              </a:rPr>
              <a:t>National (International)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53" name="object 16">
            <a:extLst>
              <a:ext uri="{FF2B5EF4-FFF2-40B4-BE49-F238E27FC236}">
                <a16:creationId xmlns:a16="http://schemas.microsoft.com/office/drawing/2014/main" id="{0DDA027D-8435-5D7D-2680-99796075E542}"/>
              </a:ext>
            </a:extLst>
          </p:cNvPr>
          <p:cNvSpPr txBox="1"/>
          <p:nvPr/>
        </p:nvSpPr>
        <p:spPr>
          <a:xfrm>
            <a:off x="3647232" y="3154075"/>
            <a:ext cx="194421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985" algn="ctr">
              <a:lnSpc>
                <a:spcPct val="100000"/>
              </a:lnSpc>
              <a:spcBef>
                <a:spcPts val="100"/>
              </a:spcBef>
            </a:pPr>
            <a:r>
              <a:rPr lang="en-US" sz="1200" b="1" spc="105" dirty="0">
                <a:solidFill>
                  <a:srgbClr val="31433A"/>
                </a:solidFill>
                <a:latin typeface="Calibri"/>
                <a:cs typeface="Calibri"/>
              </a:rPr>
              <a:t>Regional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55" name="object 16">
            <a:extLst>
              <a:ext uri="{FF2B5EF4-FFF2-40B4-BE49-F238E27FC236}">
                <a16:creationId xmlns:a16="http://schemas.microsoft.com/office/drawing/2014/main" id="{1A3464AC-9AA6-EC47-61C5-1885B0F713E6}"/>
              </a:ext>
            </a:extLst>
          </p:cNvPr>
          <p:cNvSpPr txBox="1"/>
          <p:nvPr/>
        </p:nvSpPr>
        <p:spPr>
          <a:xfrm>
            <a:off x="3701074" y="4175866"/>
            <a:ext cx="1944215" cy="39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985" algn="ctr">
              <a:lnSpc>
                <a:spcPct val="100000"/>
              </a:lnSpc>
              <a:spcBef>
                <a:spcPts val="100"/>
              </a:spcBef>
            </a:pPr>
            <a:r>
              <a:rPr lang="en-US" sz="1200" b="1" spc="105" dirty="0">
                <a:solidFill>
                  <a:srgbClr val="31433A"/>
                </a:solidFill>
                <a:latin typeface="Calibri"/>
                <a:cs typeface="Calibri"/>
              </a:rPr>
              <a:t>District</a:t>
            </a:r>
          </a:p>
          <a:p>
            <a:pPr marR="6985" algn="ctr">
              <a:lnSpc>
                <a:spcPct val="100000"/>
              </a:lnSpc>
              <a:spcBef>
                <a:spcPts val="100"/>
              </a:spcBef>
            </a:pPr>
            <a:r>
              <a:rPr lang="en-US" sz="1200" b="1" spc="105" dirty="0">
                <a:solidFill>
                  <a:srgbClr val="31433A"/>
                </a:solidFill>
                <a:latin typeface="Calibri"/>
                <a:cs typeface="Calibri"/>
              </a:rPr>
              <a:t>(sub-regional)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56" name="object 16">
            <a:extLst>
              <a:ext uri="{FF2B5EF4-FFF2-40B4-BE49-F238E27FC236}">
                <a16:creationId xmlns:a16="http://schemas.microsoft.com/office/drawing/2014/main" id="{34A23AA0-1048-CF23-3DB9-D27577618628}"/>
              </a:ext>
            </a:extLst>
          </p:cNvPr>
          <p:cNvSpPr txBox="1"/>
          <p:nvPr/>
        </p:nvSpPr>
        <p:spPr>
          <a:xfrm>
            <a:off x="3599892" y="5077206"/>
            <a:ext cx="1944215" cy="39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985" algn="ctr">
              <a:lnSpc>
                <a:spcPct val="100000"/>
              </a:lnSpc>
              <a:spcBef>
                <a:spcPts val="100"/>
              </a:spcBef>
            </a:pPr>
            <a:r>
              <a:rPr lang="en-US" sz="1200" b="1" spc="105" dirty="0">
                <a:solidFill>
                  <a:srgbClr val="31433A"/>
                </a:solidFill>
                <a:latin typeface="Calibri"/>
                <a:cs typeface="Calibri"/>
              </a:rPr>
              <a:t>Local</a:t>
            </a:r>
          </a:p>
          <a:p>
            <a:pPr marR="6985" algn="ctr">
              <a:lnSpc>
                <a:spcPct val="100000"/>
              </a:lnSpc>
              <a:spcBef>
                <a:spcPts val="100"/>
              </a:spcBef>
            </a:pPr>
            <a:r>
              <a:rPr lang="en-US" sz="1200" b="1" spc="105" dirty="0">
                <a:solidFill>
                  <a:srgbClr val="31433A"/>
                </a:solidFill>
                <a:latin typeface="Calibri"/>
                <a:cs typeface="Calibri"/>
              </a:rPr>
              <a:t>(sub-district)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7927A89-56EC-00D2-ECEE-43D22536DFB1}"/>
              </a:ext>
            </a:extLst>
          </p:cNvPr>
          <p:cNvGrpSpPr/>
          <p:nvPr/>
        </p:nvGrpSpPr>
        <p:grpSpPr>
          <a:xfrm>
            <a:off x="5670025" y="734267"/>
            <a:ext cx="3248978" cy="4920704"/>
            <a:chOff x="5670025" y="734267"/>
            <a:chExt cx="3248978" cy="4920704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54DD379A-99C5-FC28-F091-DD48C5C35D7E}"/>
                </a:ext>
              </a:extLst>
            </p:cNvPr>
            <p:cNvGrpSpPr/>
            <p:nvPr/>
          </p:nvGrpSpPr>
          <p:grpSpPr>
            <a:xfrm>
              <a:off x="5670025" y="1699591"/>
              <a:ext cx="3248978" cy="3955380"/>
              <a:chOff x="1547664" y="764704"/>
              <a:chExt cx="6336704" cy="5760640"/>
            </a:xfrm>
            <a:gradFill flip="none" rotWithShape="1">
              <a:gsLst>
                <a:gs pos="0">
                  <a:srgbClr val="00B0F0">
                    <a:tint val="66000"/>
                    <a:satMod val="160000"/>
                  </a:srgbClr>
                </a:gs>
                <a:gs pos="50000">
                  <a:srgbClr val="00B0F0">
                    <a:tint val="44500"/>
                    <a:satMod val="160000"/>
                  </a:srgbClr>
                </a:gs>
                <a:gs pos="100000">
                  <a:srgbClr val="00B0F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</p:grpSpPr>
          <p:sp>
            <p:nvSpPr>
              <p:cNvPr id="35" name="Isosceles Triangle 34">
                <a:extLst>
                  <a:ext uri="{FF2B5EF4-FFF2-40B4-BE49-F238E27FC236}">
                    <a16:creationId xmlns:a16="http://schemas.microsoft.com/office/drawing/2014/main" id="{06984433-6805-5008-F67E-6041165A58DC}"/>
                  </a:ext>
                </a:extLst>
              </p:cNvPr>
              <p:cNvSpPr/>
              <p:nvPr/>
            </p:nvSpPr>
            <p:spPr>
              <a:xfrm>
                <a:off x="1547664" y="764704"/>
                <a:ext cx="6336704" cy="5760640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5B89B4FB-7948-1D08-87AA-3D9CF4C6B3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51920" y="2402814"/>
                <a:ext cx="1728192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6B486865-71F4-CA9B-61B0-0A396C1339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86441" y="5269171"/>
                <a:ext cx="4877847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AD339D96-BFAC-7CF6-62D0-E48FBA20A2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87824" y="3950455"/>
                <a:ext cx="3456384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10E8BD7E-D4AE-BA6E-EF2C-9750DC5C6F11}"/>
                </a:ext>
              </a:extLst>
            </p:cNvPr>
            <p:cNvGrpSpPr/>
            <p:nvPr/>
          </p:nvGrpSpPr>
          <p:grpSpPr>
            <a:xfrm>
              <a:off x="6638703" y="2260388"/>
              <a:ext cx="1271813" cy="3098601"/>
              <a:chOff x="6633872" y="2270315"/>
              <a:chExt cx="1271813" cy="3098601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7D728B4-41E4-CBFF-AD68-458744A9B0CD}"/>
                  </a:ext>
                </a:extLst>
              </p:cNvPr>
              <p:cNvSpPr txBox="1"/>
              <p:nvPr/>
            </p:nvSpPr>
            <p:spPr>
              <a:xfrm>
                <a:off x="7122098" y="2270315"/>
                <a:ext cx="295362" cy="335421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tint val="66000"/>
                      <a:satMod val="160000"/>
                    </a:srgbClr>
                  </a:gs>
                  <a:gs pos="50000">
                    <a:srgbClr val="00B0F0">
                      <a:tint val="44500"/>
                      <a:satMod val="160000"/>
                    </a:srgbClr>
                  </a:gs>
                  <a:gs pos="100000">
                    <a:srgbClr val="00B0F0">
                      <a:tint val="23500"/>
                      <a:satMod val="160000"/>
                    </a:srgbClr>
                  </a:gs>
                </a:gsLst>
                <a:lin ang="16200000" scaled="1"/>
                <a:tileRect/>
              </a:gra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1</a:t>
                </a:r>
                <a:endParaRPr lang="en-NZ" sz="2800" dirty="0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A935EBC-2658-F3CB-8E09-4D996FFC4E5B}"/>
                  </a:ext>
                </a:extLst>
              </p:cNvPr>
              <p:cNvSpPr txBox="1"/>
              <p:nvPr/>
            </p:nvSpPr>
            <p:spPr>
              <a:xfrm>
                <a:off x="7122098" y="3136641"/>
                <a:ext cx="295362" cy="335421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tint val="66000"/>
                      <a:satMod val="160000"/>
                    </a:srgbClr>
                  </a:gs>
                  <a:gs pos="50000">
                    <a:srgbClr val="00B0F0">
                      <a:tint val="44500"/>
                      <a:satMod val="160000"/>
                    </a:srgbClr>
                  </a:gs>
                  <a:gs pos="100000">
                    <a:srgbClr val="00B0F0">
                      <a:tint val="23500"/>
                      <a:satMod val="160000"/>
                    </a:srgbClr>
                  </a:gs>
                </a:gsLst>
                <a:lin ang="16200000" scaled="1"/>
                <a:tileRect/>
              </a:gra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1</a:t>
                </a:r>
                <a:endParaRPr lang="en-NZ" sz="2800" dirty="0"/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3A166326-8700-6914-9CC9-8DF8EA43D32B}"/>
                  </a:ext>
                </a:extLst>
              </p:cNvPr>
              <p:cNvSpPr txBox="1"/>
              <p:nvPr/>
            </p:nvSpPr>
            <p:spPr>
              <a:xfrm>
                <a:off x="7146832" y="4128444"/>
                <a:ext cx="295362" cy="335421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tint val="66000"/>
                      <a:satMod val="160000"/>
                    </a:srgbClr>
                  </a:gs>
                  <a:gs pos="50000">
                    <a:srgbClr val="00B0F0">
                      <a:tint val="44500"/>
                      <a:satMod val="160000"/>
                    </a:srgbClr>
                  </a:gs>
                  <a:gs pos="100000">
                    <a:srgbClr val="00B0F0">
                      <a:tint val="23500"/>
                      <a:satMod val="160000"/>
                    </a:srgbClr>
                  </a:gs>
                </a:gsLst>
                <a:lin ang="16200000" scaled="1"/>
                <a:tileRect/>
              </a:gra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5</a:t>
                </a:r>
                <a:endParaRPr lang="en-NZ" sz="2800" dirty="0"/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F37E9364-3955-419E-8474-5C11301473CE}"/>
                  </a:ext>
                </a:extLst>
              </p:cNvPr>
              <p:cNvSpPr txBox="1"/>
              <p:nvPr/>
            </p:nvSpPr>
            <p:spPr>
              <a:xfrm>
                <a:off x="6633872" y="5033495"/>
                <a:ext cx="1271813" cy="335421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tint val="66000"/>
                      <a:satMod val="160000"/>
                    </a:srgbClr>
                  </a:gs>
                  <a:gs pos="50000">
                    <a:srgbClr val="00B0F0">
                      <a:tint val="44500"/>
                      <a:satMod val="160000"/>
                    </a:srgbClr>
                  </a:gs>
                  <a:gs pos="100000">
                    <a:srgbClr val="00B0F0">
                      <a:tint val="23500"/>
                      <a:satMod val="160000"/>
                    </a:srgbClr>
                  </a:gs>
                </a:gsLst>
                <a:lin ang="16200000" scaled="1"/>
                <a:tileRect/>
              </a:gra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94</a:t>
                </a:r>
                <a:endParaRPr lang="en-NZ" sz="2800" dirty="0"/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572CD0E5-8AE9-A9EE-A203-FC05132C541A}"/>
                </a:ext>
              </a:extLst>
            </p:cNvPr>
            <p:cNvGrpSpPr/>
            <p:nvPr/>
          </p:nvGrpSpPr>
          <p:grpSpPr>
            <a:xfrm>
              <a:off x="5868144" y="734267"/>
              <a:ext cx="3032388" cy="767339"/>
              <a:chOff x="694199" y="692696"/>
              <a:chExt cx="2705100" cy="767339"/>
            </a:xfrm>
          </p:grpSpPr>
          <p:sp>
            <p:nvSpPr>
              <p:cNvPr id="60" name="object 21">
                <a:extLst>
                  <a:ext uri="{FF2B5EF4-FFF2-40B4-BE49-F238E27FC236}">
                    <a16:creationId xmlns:a16="http://schemas.microsoft.com/office/drawing/2014/main" id="{36E3E784-1981-34D4-223B-CEFF775A585D}"/>
                  </a:ext>
                </a:extLst>
              </p:cNvPr>
              <p:cNvSpPr txBox="1"/>
              <p:nvPr/>
            </p:nvSpPr>
            <p:spPr>
              <a:xfrm>
                <a:off x="694199" y="914629"/>
                <a:ext cx="2705100" cy="54540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txBody>
              <a:bodyPr vert="horz" wrap="square" lIns="0" tIns="46990" rIns="0" bIns="0" rtlCol="0">
                <a:spAutoFit/>
              </a:bodyPr>
              <a:lstStyle/>
              <a:p>
                <a:pPr marL="239395" marR="198120" indent="-30480" algn="ctr">
                  <a:lnSpc>
                    <a:spcPct val="101899"/>
                  </a:lnSpc>
                  <a:spcBef>
                    <a:spcPts val="370"/>
                  </a:spcBef>
                </a:pPr>
                <a:r>
                  <a:rPr lang="en-US" sz="800" spc="85" dirty="0">
                    <a:latin typeface="Calibri"/>
                    <a:cs typeface="Calibri"/>
                  </a:rPr>
                  <a:t>Ensures there are facilities available in a region that can be used by a wide range of users. Helps to understand where duplication or gaps exist</a:t>
                </a:r>
                <a:endParaRPr sz="800" spc="85" dirty="0">
                  <a:latin typeface="Calibri"/>
                  <a:cs typeface="Calibri"/>
                </a:endParaRP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A52242DB-59EF-7475-04EF-B5841E35FA53}"/>
                  </a:ext>
                </a:extLst>
              </p:cNvPr>
              <p:cNvSpPr txBox="1"/>
              <p:nvPr/>
            </p:nvSpPr>
            <p:spPr>
              <a:xfrm>
                <a:off x="694199" y="692696"/>
                <a:ext cx="2705100" cy="246221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spc="130" dirty="0">
                    <a:solidFill>
                      <a:schemeClr val="bg1"/>
                    </a:solidFill>
                    <a:cs typeface="Calibri"/>
                  </a:rPr>
                  <a:t>2. FACILITY HIERARCHY</a:t>
                </a:r>
                <a:endParaRPr lang="en-NZ" sz="100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" name="object 4">
            <a:extLst>
              <a:ext uri="{FF2B5EF4-FFF2-40B4-BE49-F238E27FC236}">
                <a16:creationId xmlns:a16="http://schemas.microsoft.com/office/drawing/2014/main" id="{83BAF2E6-AFAA-A796-A0E7-3220B5D89F47}"/>
              </a:ext>
            </a:extLst>
          </p:cNvPr>
          <p:cNvGrpSpPr/>
          <p:nvPr/>
        </p:nvGrpSpPr>
        <p:grpSpPr>
          <a:xfrm>
            <a:off x="107504" y="1699591"/>
            <a:ext cx="3732279" cy="4005895"/>
            <a:chOff x="3181928" y="2392338"/>
            <a:chExt cx="3845560" cy="4130040"/>
          </a:xfrm>
        </p:grpSpPr>
        <p:sp>
          <p:nvSpPr>
            <p:cNvPr id="3" name="object 5">
              <a:extLst>
                <a:ext uri="{FF2B5EF4-FFF2-40B4-BE49-F238E27FC236}">
                  <a16:creationId xmlns:a16="http://schemas.microsoft.com/office/drawing/2014/main" id="{2E9904F2-6D58-5F33-F1BE-EFAD67D6E73C}"/>
                </a:ext>
              </a:extLst>
            </p:cNvPr>
            <p:cNvSpPr/>
            <p:nvPr/>
          </p:nvSpPr>
          <p:spPr>
            <a:xfrm>
              <a:off x="4145182" y="5935833"/>
              <a:ext cx="2047239" cy="320040"/>
            </a:xfrm>
            <a:custGeom>
              <a:avLst/>
              <a:gdLst/>
              <a:ahLst/>
              <a:cxnLst/>
              <a:rect l="l" t="t" r="r" b="b"/>
              <a:pathLst>
                <a:path w="2047239" h="320039">
                  <a:moveTo>
                    <a:pt x="2047008" y="0"/>
                  </a:moveTo>
                  <a:lnTo>
                    <a:pt x="0" y="0"/>
                  </a:lnTo>
                  <a:lnTo>
                    <a:pt x="0" y="319908"/>
                  </a:lnTo>
                  <a:lnTo>
                    <a:pt x="2047008" y="319908"/>
                  </a:lnTo>
                  <a:lnTo>
                    <a:pt x="2047008" y="0"/>
                  </a:lnTo>
                  <a:close/>
                </a:path>
              </a:pathLst>
            </a:custGeom>
            <a:solidFill>
              <a:srgbClr val="A78E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6">
              <a:extLst>
                <a:ext uri="{FF2B5EF4-FFF2-40B4-BE49-F238E27FC236}">
                  <a16:creationId xmlns:a16="http://schemas.microsoft.com/office/drawing/2014/main" id="{7FC330A2-B80F-CBAE-EA6C-C3104B7C24A9}"/>
                </a:ext>
              </a:extLst>
            </p:cNvPr>
            <p:cNvSpPr/>
            <p:nvPr/>
          </p:nvSpPr>
          <p:spPr>
            <a:xfrm>
              <a:off x="4145182" y="5935833"/>
              <a:ext cx="2047239" cy="320040"/>
            </a:xfrm>
            <a:custGeom>
              <a:avLst/>
              <a:gdLst/>
              <a:ahLst/>
              <a:cxnLst/>
              <a:rect l="l" t="t" r="r" b="b"/>
              <a:pathLst>
                <a:path w="2047239" h="320039">
                  <a:moveTo>
                    <a:pt x="0" y="319908"/>
                  </a:moveTo>
                  <a:lnTo>
                    <a:pt x="2047008" y="319908"/>
                  </a:lnTo>
                  <a:lnTo>
                    <a:pt x="2047008" y="0"/>
                  </a:lnTo>
                  <a:lnTo>
                    <a:pt x="0" y="0"/>
                  </a:lnTo>
                  <a:lnTo>
                    <a:pt x="0" y="319908"/>
                  </a:lnTo>
                  <a:close/>
                </a:path>
              </a:pathLst>
            </a:custGeom>
            <a:ln w="3175">
              <a:solidFill>
                <a:srgbClr val="C7C7C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7">
              <a:extLst>
                <a:ext uri="{FF2B5EF4-FFF2-40B4-BE49-F238E27FC236}">
                  <a16:creationId xmlns:a16="http://schemas.microsoft.com/office/drawing/2014/main" id="{6DE05B4B-DF28-E02F-83AD-34E9D116145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81928" y="2392338"/>
              <a:ext cx="3845509" cy="4129990"/>
            </a:xfrm>
            <a:prstGeom prst="rect">
              <a:avLst/>
            </a:prstGeom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BDDB4E0-3D95-C1D9-0055-BFE9F116EBA6}"/>
              </a:ext>
            </a:extLst>
          </p:cNvPr>
          <p:cNvGrpSpPr/>
          <p:nvPr/>
        </p:nvGrpSpPr>
        <p:grpSpPr>
          <a:xfrm>
            <a:off x="404966" y="763112"/>
            <a:ext cx="3032388" cy="693062"/>
            <a:chOff x="694199" y="692696"/>
            <a:chExt cx="2705100" cy="562999"/>
          </a:xfrm>
        </p:grpSpPr>
        <p:sp>
          <p:nvSpPr>
            <p:cNvPr id="17" name="object 21">
              <a:extLst>
                <a:ext uri="{FF2B5EF4-FFF2-40B4-BE49-F238E27FC236}">
                  <a16:creationId xmlns:a16="http://schemas.microsoft.com/office/drawing/2014/main" id="{F6AA9661-EC41-D39E-5365-4552D4F6823A}"/>
                </a:ext>
              </a:extLst>
            </p:cNvPr>
            <p:cNvSpPr txBox="1"/>
            <p:nvPr/>
          </p:nvSpPr>
          <p:spPr>
            <a:xfrm>
              <a:off x="694199" y="914629"/>
              <a:ext cx="2705100" cy="34106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vert="horz" wrap="square" lIns="0" tIns="46990" rIns="0" bIns="0" rtlCol="0">
              <a:spAutoFit/>
            </a:bodyPr>
            <a:lstStyle/>
            <a:p>
              <a:pPr marL="239395" marR="198120" indent="-30480" algn="ctr">
                <a:lnSpc>
                  <a:spcPct val="101899"/>
                </a:lnSpc>
                <a:spcBef>
                  <a:spcPts val="370"/>
                </a:spcBef>
              </a:pPr>
              <a:r>
                <a:rPr lang="en-US" sz="800" spc="85" dirty="0">
                  <a:latin typeface="Calibri"/>
                  <a:cs typeface="Calibri"/>
                </a:rPr>
                <a:t>Interconnected network where Facilities feed into each other.  Avoid duplication at the regional and district level</a:t>
              </a:r>
              <a:r>
                <a:rPr sz="800" spc="-20" dirty="0">
                  <a:latin typeface="Calibri"/>
                  <a:cs typeface="Calibri"/>
                </a:rPr>
                <a:t>.</a:t>
              </a:r>
              <a:endParaRPr lang="en-US" sz="800" spc="-20" dirty="0">
                <a:latin typeface="Calibri"/>
                <a:cs typeface="Calibri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2D11441-538C-4A22-90E9-C2A16C545E2F}"/>
                </a:ext>
              </a:extLst>
            </p:cNvPr>
            <p:cNvSpPr txBox="1"/>
            <p:nvPr/>
          </p:nvSpPr>
          <p:spPr>
            <a:xfrm>
              <a:off x="694199" y="692696"/>
              <a:ext cx="2705100" cy="20001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spc="130" dirty="0">
                  <a:solidFill>
                    <a:schemeClr val="bg1"/>
                  </a:solidFill>
                  <a:cs typeface="Calibri"/>
                </a:rPr>
                <a:t>1. COMPLIMENTARY NETWORK</a:t>
              </a:r>
              <a:endParaRPr lang="en-NZ" sz="1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135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A2D95-6678-B692-4527-9448CC9D7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19E7F3-4010-1BB7-5C21-4DD2CB22CA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504" y="139353"/>
            <a:ext cx="7344816" cy="841375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HAWKES BAY REGIONAL NETWORK</a:t>
            </a:r>
            <a:endParaRPr lang="en-NZ" sz="3200" dirty="0">
              <a:latin typeface="Montserrat" panose="00000500000000000000" pitchFamily="50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C8FB761-FCF4-831F-EBE1-F8C9EF1354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137253"/>
              </p:ext>
            </p:extLst>
          </p:nvPr>
        </p:nvGraphicFramePr>
        <p:xfrm>
          <a:off x="539552" y="1301550"/>
          <a:ext cx="8208911" cy="45757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0863">
                  <a:extLst>
                    <a:ext uri="{9D8B030D-6E8A-4147-A177-3AD203B41FA5}">
                      <a16:colId xmlns:a16="http://schemas.microsoft.com/office/drawing/2014/main" val="2535670457"/>
                    </a:ext>
                  </a:extLst>
                </a:gridCol>
                <a:gridCol w="1719963">
                  <a:extLst>
                    <a:ext uri="{9D8B030D-6E8A-4147-A177-3AD203B41FA5}">
                      <a16:colId xmlns:a16="http://schemas.microsoft.com/office/drawing/2014/main" val="1283977349"/>
                    </a:ext>
                  </a:extLst>
                </a:gridCol>
                <a:gridCol w="1150650">
                  <a:extLst>
                    <a:ext uri="{9D8B030D-6E8A-4147-A177-3AD203B41FA5}">
                      <a16:colId xmlns:a16="http://schemas.microsoft.com/office/drawing/2014/main" val="3043904276"/>
                    </a:ext>
                  </a:extLst>
                </a:gridCol>
                <a:gridCol w="982263">
                  <a:extLst>
                    <a:ext uri="{9D8B030D-6E8A-4147-A177-3AD203B41FA5}">
                      <a16:colId xmlns:a16="http://schemas.microsoft.com/office/drawing/2014/main" val="2579199273"/>
                    </a:ext>
                  </a:extLst>
                </a:gridCol>
                <a:gridCol w="1192748">
                  <a:extLst>
                    <a:ext uri="{9D8B030D-6E8A-4147-A177-3AD203B41FA5}">
                      <a16:colId xmlns:a16="http://schemas.microsoft.com/office/drawing/2014/main" val="439991863"/>
                    </a:ext>
                  </a:extLst>
                </a:gridCol>
                <a:gridCol w="1052424">
                  <a:extLst>
                    <a:ext uri="{9D8B030D-6E8A-4147-A177-3AD203B41FA5}">
                      <a16:colId xmlns:a16="http://schemas.microsoft.com/office/drawing/2014/main" val="347565681"/>
                    </a:ext>
                  </a:extLst>
                </a:gridCol>
              </a:tblGrid>
              <a:tr h="415975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NZ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Z" sz="1600" b="1" u="none" strike="noStrike" dirty="0">
                          <a:effectLst/>
                        </a:rPr>
                        <a:t>HASTINGS</a:t>
                      </a:r>
                      <a:endParaRPr lang="en-NZ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Z" sz="1600" b="1" u="none" strike="noStrike" dirty="0">
                          <a:effectLst/>
                        </a:rPr>
                        <a:t>NAPIER </a:t>
                      </a:r>
                      <a:endParaRPr lang="en-NZ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Z" sz="1600" b="1" u="none" strike="noStrike" dirty="0">
                          <a:effectLst/>
                        </a:rPr>
                        <a:t>CENTRAL HB</a:t>
                      </a:r>
                      <a:endParaRPr lang="en-NZ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Z" sz="1600" b="1" u="none" strike="noStrike" dirty="0">
                          <a:effectLst/>
                        </a:rPr>
                        <a:t>WAIROA</a:t>
                      </a:r>
                      <a:endParaRPr lang="en-NZ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456697"/>
                  </a:ext>
                </a:extLst>
              </a:tr>
              <a:tr h="831949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NZ" sz="1600" b="1" u="none" strike="noStrike" dirty="0">
                          <a:effectLst/>
                        </a:rPr>
                        <a:t>National (International)</a:t>
                      </a:r>
                      <a:endParaRPr lang="en-NZ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595581"/>
                  </a:ext>
                </a:extLst>
              </a:tr>
              <a:tr h="831949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NZ" sz="1600" b="1" u="none" strike="noStrike" dirty="0">
                          <a:effectLst/>
                        </a:rPr>
                        <a:t>Regional</a:t>
                      </a:r>
                      <a:endParaRPr lang="en-NZ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093914"/>
                  </a:ext>
                </a:extLst>
              </a:tr>
              <a:tr h="831949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NZ" sz="1600" b="1" u="none" strike="noStrike" dirty="0">
                          <a:effectLst/>
                        </a:rPr>
                        <a:t>District  (sub-regional)</a:t>
                      </a:r>
                      <a:endParaRPr lang="en-NZ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Z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en-NZ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Z" sz="1600" u="none" strike="noStrike" dirty="0">
                          <a:effectLst/>
                        </a:rPr>
                        <a:t>1</a:t>
                      </a: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Z" sz="1600" u="none" strike="noStrike" dirty="0">
                          <a:effectLst/>
                        </a:rPr>
                        <a:t>1</a:t>
                      </a: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802936"/>
                  </a:ext>
                </a:extLst>
              </a:tr>
              <a:tr h="415975">
                <a:tc rowSpan="4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1600" b="1" u="none" strike="noStrike" dirty="0">
                          <a:effectLst/>
                        </a:rPr>
                        <a:t>Local (sub-district)</a:t>
                      </a:r>
                      <a:endParaRPr lang="en-NZ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NZ" sz="1200" b="1" u="none" strike="noStrike" dirty="0">
                          <a:effectLst/>
                        </a:rPr>
                        <a:t>Community Indoor</a:t>
                      </a:r>
                      <a:endParaRPr lang="en-NZ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NZ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Z" sz="1600" u="none" strike="noStrike" dirty="0">
                          <a:effectLst/>
                        </a:rPr>
                        <a:t>1</a:t>
                      </a: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194966"/>
                  </a:ext>
                </a:extLst>
              </a:tr>
              <a:tr h="415975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Community Outdoor</a:t>
                      </a:r>
                      <a:endParaRPr lang="en-NZ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3717116"/>
                  </a:ext>
                </a:extLst>
              </a:tr>
              <a:tr h="415975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NZ" sz="1200" b="1" u="none" strike="noStrike" dirty="0">
                          <a:effectLst/>
                        </a:rPr>
                        <a:t>School - Secondary</a:t>
                      </a:r>
                      <a:endParaRPr lang="en-NZ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Z" sz="1600" u="none" strike="noStrike">
                          <a:effectLst/>
                        </a:rPr>
                        <a:t>7</a:t>
                      </a:r>
                      <a:endParaRPr lang="en-NZ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Z" sz="1600" u="none" strike="noStrike">
                          <a:effectLst/>
                        </a:rPr>
                        <a:t>2</a:t>
                      </a:r>
                      <a:endParaRPr lang="en-NZ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Z" sz="1600" u="none" strike="noStrike">
                          <a:effectLst/>
                        </a:rPr>
                        <a:t>1</a:t>
                      </a:r>
                      <a:endParaRPr lang="en-NZ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46627"/>
                  </a:ext>
                </a:extLst>
              </a:tr>
              <a:tr h="415975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NZ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NZ" sz="1200" b="1" u="none" strike="noStrike" dirty="0">
                          <a:effectLst/>
                        </a:rPr>
                        <a:t>School - Primary</a:t>
                      </a:r>
                      <a:endParaRPr lang="en-NZ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Z" sz="1600" u="none" strike="noStrike">
                          <a:effectLst/>
                        </a:rPr>
                        <a:t>34</a:t>
                      </a:r>
                      <a:endParaRPr lang="en-NZ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Z" sz="1600" u="none" strike="noStrike">
                          <a:effectLst/>
                        </a:rPr>
                        <a:t>18</a:t>
                      </a:r>
                      <a:endParaRPr lang="en-NZ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Z" sz="1600" u="none" strike="noStrike">
                          <a:effectLst/>
                        </a:rPr>
                        <a:t>12</a:t>
                      </a:r>
                      <a:endParaRPr lang="en-NZ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NZ" sz="1600" u="none" strike="noStrike" dirty="0">
                          <a:effectLst/>
                        </a:rPr>
                        <a:t>13</a:t>
                      </a:r>
                      <a:endParaRPr lang="en-NZ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811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1459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C23C3-B3EE-80A2-B094-7E81DBFEF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CD279A-6E3B-A7A9-05D0-073FC23145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959" y="128569"/>
            <a:ext cx="7344816" cy="841375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PARTNERSHIP APPROACH</a:t>
            </a:r>
            <a:endParaRPr lang="en-NZ" sz="3200" dirty="0">
              <a:latin typeface="Montserrat" panose="00000500000000000000" pitchFamily="50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596F607-F60E-54C8-3B23-3119417B0812}"/>
              </a:ext>
            </a:extLst>
          </p:cNvPr>
          <p:cNvSpPr/>
          <p:nvPr/>
        </p:nvSpPr>
        <p:spPr>
          <a:xfrm>
            <a:off x="2646436" y="2231734"/>
            <a:ext cx="1781548" cy="172819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5663BA4-9A44-0F27-B382-6196A437A19E}"/>
              </a:ext>
            </a:extLst>
          </p:cNvPr>
          <p:cNvSpPr/>
          <p:nvPr/>
        </p:nvSpPr>
        <p:spPr>
          <a:xfrm>
            <a:off x="5166716" y="2194674"/>
            <a:ext cx="1781548" cy="17281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4" name="Smiley Face 23">
            <a:extLst>
              <a:ext uri="{FF2B5EF4-FFF2-40B4-BE49-F238E27FC236}">
                <a16:creationId xmlns:a16="http://schemas.microsoft.com/office/drawing/2014/main" id="{384B5D87-DBF7-A5BE-D005-0ACB4AB9EDCF}"/>
              </a:ext>
            </a:extLst>
          </p:cNvPr>
          <p:cNvSpPr/>
          <p:nvPr/>
        </p:nvSpPr>
        <p:spPr>
          <a:xfrm>
            <a:off x="7156637" y="2132856"/>
            <a:ext cx="1781548" cy="1728192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BF32470-3465-1EC5-6708-881A53B94AD1}"/>
              </a:ext>
            </a:extLst>
          </p:cNvPr>
          <p:cNvSpPr txBox="1"/>
          <p:nvPr/>
        </p:nvSpPr>
        <p:spPr>
          <a:xfrm>
            <a:off x="5246750" y="2711931"/>
            <a:ext cx="1557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District Facility Strategy</a:t>
            </a:r>
            <a:endParaRPr lang="en-NZ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04739A1-8D20-0BD9-019A-3D8993588720}"/>
              </a:ext>
            </a:extLst>
          </p:cNvPr>
          <p:cNvSpPr txBox="1"/>
          <p:nvPr/>
        </p:nvSpPr>
        <p:spPr>
          <a:xfrm>
            <a:off x="2677569" y="2673786"/>
            <a:ext cx="16784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Regional Aquatics Facility  Plan</a:t>
            </a:r>
            <a:endParaRPr lang="en-NZ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BAED053-3F16-5552-0B74-9254A4BA35E6}"/>
              </a:ext>
            </a:extLst>
          </p:cNvPr>
          <p:cNvSpPr txBox="1"/>
          <p:nvPr/>
        </p:nvSpPr>
        <p:spPr>
          <a:xfrm>
            <a:off x="7096943" y="2814451"/>
            <a:ext cx="18798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Citizens Assembly</a:t>
            </a:r>
            <a:endParaRPr lang="en-NZ" sz="1600" dirty="0"/>
          </a:p>
        </p:txBody>
      </p:sp>
      <p:sp>
        <p:nvSpPr>
          <p:cNvPr id="27" name="Arrow: Curved Down 26">
            <a:extLst>
              <a:ext uri="{FF2B5EF4-FFF2-40B4-BE49-F238E27FC236}">
                <a16:creationId xmlns:a16="http://schemas.microsoft.com/office/drawing/2014/main" id="{E0267E6B-D6FA-86B4-C8D7-F548A2AFCAF1}"/>
              </a:ext>
            </a:extLst>
          </p:cNvPr>
          <p:cNvSpPr/>
          <p:nvPr/>
        </p:nvSpPr>
        <p:spPr>
          <a:xfrm>
            <a:off x="3923928" y="1507624"/>
            <a:ext cx="1584176" cy="700410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E097283-51B2-A966-FBF4-2912CC1CD335}"/>
              </a:ext>
            </a:extLst>
          </p:cNvPr>
          <p:cNvGrpSpPr/>
          <p:nvPr/>
        </p:nvGrpSpPr>
        <p:grpSpPr>
          <a:xfrm>
            <a:off x="91903" y="1105726"/>
            <a:ext cx="3093935" cy="1126008"/>
            <a:chOff x="91903" y="1105726"/>
            <a:chExt cx="3093935" cy="1126008"/>
          </a:xfrm>
        </p:grpSpPr>
        <p:sp>
          <p:nvSpPr>
            <p:cNvPr id="25" name="Arrow: Curved Down 24">
              <a:extLst>
                <a:ext uri="{FF2B5EF4-FFF2-40B4-BE49-F238E27FC236}">
                  <a16:creationId xmlns:a16="http://schemas.microsoft.com/office/drawing/2014/main" id="{2BDA09F6-B605-7A2F-765F-B1F35ECAD0F4}"/>
                </a:ext>
              </a:extLst>
            </p:cNvPr>
            <p:cNvSpPr/>
            <p:nvPr/>
          </p:nvSpPr>
          <p:spPr>
            <a:xfrm>
              <a:off x="1601662" y="1531324"/>
              <a:ext cx="1584176" cy="700410"/>
            </a:xfrm>
            <a:prstGeom prst="curved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>
                <a:solidFill>
                  <a:schemeClr val="tx1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92680356-B1B3-4413-62E7-F22F4CA16CA8}"/>
                </a:ext>
              </a:extLst>
            </p:cNvPr>
            <p:cNvSpPr txBox="1"/>
            <p:nvPr/>
          </p:nvSpPr>
          <p:spPr>
            <a:xfrm>
              <a:off x="91903" y="1105726"/>
              <a:ext cx="21024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INFORMS AND GUIDES</a:t>
              </a:r>
              <a:endParaRPr lang="en-NZ" sz="1600" dirty="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85BE544-5690-2768-EC81-29D627D45611}"/>
              </a:ext>
            </a:extLst>
          </p:cNvPr>
          <p:cNvGrpSpPr/>
          <p:nvPr/>
        </p:nvGrpSpPr>
        <p:grpSpPr>
          <a:xfrm>
            <a:off x="3275856" y="3983626"/>
            <a:ext cx="5256584" cy="2295347"/>
            <a:chOff x="3275856" y="3983626"/>
            <a:chExt cx="5256584" cy="2295347"/>
          </a:xfrm>
        </p:grpSpPr>
        <p:sp>
          <p:nvSpPr>
            <p:cNvPr id="32" name="Arrow: Curved Down 31">
              <a:extLst>
                <a:ext uri="{FF2B5EF4-FFF2-40B4-BE49-F238E27FC236}">
                  <a16:creationId xmlns:a16="http://schemas.microsoft.com/office/drawing/2014/main" id="{BF500E6B-7D9D-3554-A89E-1F35EAB36EB3}"/>
                </a:ext>
              </a:extLst>
            </p:cNvPr>
            <p:cNvSpPr/>
            <p:nvPr/>
          </p:nvSpPr>
          <p:spPr>
            <a:xfrm flipH="1" flipV="1">
              <a:off x="3275856" y="3983626"/>
              <a:ext cx="5256584" cy="2295347"/>
            </a:xfrm>
            <a:prstGeom prst="curved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>
                <a:solidFill>
                  <a:schemeClr val="tx1"/>
                </a:solidFill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04A9AD5-6B8A-207A-F273-AD3C31338229}"/>
                </a:ext>
              </a:extLst>
            </p:cNvPr>
            <p:cNvSpPr txBox="1"/>
            <p:nvPr/>
          </p:nvSpPr>
          <p:spPr>
            <a:xfrm>
              <a:off x="4405319" y="4684978"/>
              <a:ext cx="32403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COMMUNITY VOICE </a:t>
              </a:r>
            </a:p>
            <a:p>
              <a:pPr algn="ctr"/>
              <a:r>
                <a:rPr lang="en-US" dirty="0"/>
                <a:t>Feeds back and Informs</a:t>
              </a:r>
              <a:endParaRPr lang="en-NZ" dirty="0"/>
            </a:p>
          </p:txBody>
        </p:sp>
      </p:grp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B786EF3C-4DEC-953C-3C1A-77F91F66AF61}"/>
              </a:ext>
            </a:extLst>
          </p:cNvPr>
          <p:cNvSpPr/>
          <p:nvPr/>
        </p:nvSpPr>
        <p:spPr>
          <a:xfrm flipV="1">
            <a:off x="4427984" y="2742316"/>
            <a:ext cx="817369" cy="49344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62BFFA0-D689-B421-B7DB-B1415027850A}"/>
              </a:ext>
            </a:extLst>
          </p:cNvPr>
          <p:cNvGrpSpPr/>
          <p:nvPr/>
        </p:nvGrpSpPr>
        <p:grpSpPr>
          <a:xfrm>
            <a:off x="323528" y="2194674"/>
            <a:ext cx="2376265" cy="1728192"/>
            <a:chOff x="323528" y="2194674"/>
            <a:chExt cx="2376265" cy="1728192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B03D99D6-7DC9-F0BB-1F3A-C931FEFF9F3E}"/>
                </a:ext>
              </a:extLst>
            </p:cNvPr>
            <p:cNvSpPr/>
            <p:nvPr/>
          </p:nvSpPr>
          <p:spPr>
            <a:xfrm>
              <a:off x="323528" y="2194674"/>
              <a:ext cx="1781548" cy="1728192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61C64DB-FF95-DB87-DBD8-432AC3E417E5}"/>
                </a:ext>
              </a:extLst>
            </p:cNvPr>
            <p:cNvSpPr txBox="1"/>
            <p:nvPr/>
          </p:nvSpPr>
          <p:spPr>
            <a:xfrm>
              <a:off x="351033" y="2434931"/>
              <a:ext cx="158417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National Aquatics Facility  Strategy</a:t>
              </a:r>
              <a:endParaRPr lang="en-NZ" dirty="0">
                <a:solidFill>
                  <a:schemeClr val="bg1"/>
                </a:solidFill>
              </a:endParaRPr>
            </a:p>
          </p:txBody>
        </p:sp>
        <p:sp>
          <p:nvSpPr>
            <p:cNvPr id="5" name="Arrow: Right 4">
              <a:extLst>
                <a:ext uri="{FF2B5EF4-FFF2-40B4-BE49-F238E27FC236}">
                  <a16:creationId xmlns:a16="http://schemas.microsoft.com/office/drawing/2014/main" id="{F9DB8144-AD07-5BB5-4B5B-137BA774C226}"/>
                </a:ext>
              </a:extLst>
            </p:cNvPr>
            <p:cNvSpPr/>
            <p:nvPr/>
          </p:nvSpPr>
          <p:spPr>
            <a:xfrm flipV="1">
              <a:off x="2083889" y="2777623"/>
              <a:ext cx="615904" cy="493446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C22244F5-FD95-BE9D-5C97-4326B1E746C3}"/>
              </a:ext>
            </a:extLst>
          </p:cNvPr>
          <p:cNvGrpSpPr/>
          <p:nvPr/>
        </p:nvGrpSpPr>
        <p:grpSpPr>
          <a:xfrm>
            <a:off x="6246584" y="1177804"/>
            <a:ext cx="2977908" cy="953068"/>
            <a:chOff x="6214722" y="1204196"/>
            <a:chExt cx="2977908" cy="953068"/>
          </a:xfrm>
        </p:grpSpPr>
        <p:sp>
          <p:nvSpPr>
            <p:cNvPr id="28" name="Arrow: Curved Down 27">
              <a:extLst>
                <a:ext uri="{FF2B5EF4-FFF2-40B4-BE49-F238E27FC236}">
                  <a16:creationId xmlns:a16="http://schemas.microsoft.com/office/drawing/2014/main" id="{504C777B-F134-4F33-9DA0-0EFBAC999470}"/>
                </a:ext>
              </a:extLst>
            </p:cNvPr>
            <p:cNvSpPr/>
            <p:nvPr/>
          </p:nvSpPr>
          <p:spPr>
            <a:xfrm>
              <a:off x="6214722" y="1456854"/>
              <a:ext cx="1584176" cy="700410"/>
            </a:xfrm>
            <a:prstGeom prst="curved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>
                <a:solidFill>
                  <a:schemeClr val="tx1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83B8246-7089-8B30-8BC9-B5F017AC0A5D}"/>
                </a:ext>
              </a:extLst>
            </p:cNvPr>
            <p:cNvSpPr txBox="1"/>
            <p:nvPr/>
          </p:nvSpPr>
          <p:spPr>
            <a:xfrm>
              <a:off x="7090194" y="1204196"/>
              <a:ext cx="21024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PROVIDES THE EXPERIENCE</a:t>
              </a:r>
              <a:endParaRPr lang="en-NZ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8720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6" grpId="0"/>
      <p:bldP spid="27" grpId="0" animBg="1"/>
      <p:bldP spid="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BFF87-13FA-A8FF-F524-13B72F644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E2DE7A7D-6DF5-6CD2-04A4-E3A25D966855}"/>
              </a:ext>
            </a:extLst>
          </p:cNvPr>
          <p:cNvGrpSpPr/>
          <p:nvPr/>
        </p:nvGrpSpPr>
        <p:grpSpPr>
          <a:xfrm>
            <a:off x="300892" y="3614498"/>
            <a:ext cx="8828268" cy="2243886"/>
            <a:chOff x="300892" y="3614498"/>
            <a:chExt cx="8828268" cy="2243886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55ABC404-7B61-A3AC-7447-1EC74FF30438}"/>
                </a:ext>
              </a:extLst>
            </p:cNvPr>
            <p:cNvGrpSpPr/>
            <p:nvPr/>
          </p:nvGrpSpPr>
          <p:grpSpPr>
            <a:xfrm>
              <a:off x="733750" y="4373549"/>
              <a:ext cx="8395410" cy="1200329"/>
              <a:chOff x="323529" y="1955990"/>
              <a:chExt cx="8395410" cy="1200329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FA54E1B-FCCE-E8A0-385D-54199A46DC34}"/>
                  </a:ext>
                </a:extLst>
              </p:cNvPr>
              <p:cNvSpPr txBox="1"/>
              <p:nvPr/>
            </p:nvSpPr>
            <p:spPr>
              <a:xfrm>
                <a:off x="323529" y="1955990"/>
                <a:ext cx="8395410" cy="12003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  <a:p>
                <a:endParaRPr lang="en-NZ" dirty="0"/>
              </a:p>
              <a:p>
                <a:endParaRPr lang="en-NZ" dirty="0"/>
              </a:p>
              <a:p>
                <a:endParaRPr lang="en-NZ" dirty="0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7281F74-F256-F1D7-F4B9-A9107145DE3A}"/>
                  </a:ext>
                </a:extLst>
              </p:cNvPr>
              <p:cNvSpPr txBox="1"/>
              <p:nvPr/>
            </p:nvSpPr>
            <p:spPr>
              <a:xfrm>
                <a:off x="1115616" y="2190381"/>
                <a:ext cx="201622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Fitness </a:t>
                </a:r>
              </a:p>
              <a:p>
                <a:r>
                  <a:rPr lang="en-US" sz="1200" dirty="0"/>
                  <a:t>Health </a:t>
                </a:r>
              </a:p>
              <a:p>
                <a:r>
                  <a:rPr lang="en-US" sz="1200" dirty="0"/>
                  <a:t>Lane Sports</a:t>
                </a:r>
              </a:p>
              <a:p>
                <a:r>
                  <a:rPr lang="en-US" sz="1200" dirty="0"/>
                  <a:t>Deep water sports </a:t>
                </a:r>
                <a:endParaRPr lang="en-NZ" sz="1200" dirty="0"/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193C9F8-24B8-DA1D-E455-95EFC71777A7}"/>
                  </a:ext>
                </a:extLst>
              </p:cNvPr>
              <p:cNvSpPr txBox="1"/>
              <p:nvPr/>
            </p:nvSpPr>
            <p:spPr>
              <a:xfrm>
                <a:off x="3936423" y="2417654"/>
                <a:ext cx="164368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Aquatic Competence</a:t>
                </a:r>
                <a:endParaRPr lang="en-NZ" sz="1200" dirty="0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36C1C9A-DB01-FDA7-95F7-3099627C47FE}"/>
                  </a:ext>
                </a:extLst>
              </p:cNvPr>
              <p:cNvSpPr txBox="1"/>
              <p:nvPr/>
            </p:nvSpPr>
            <p:spPr>
              <a:xfrm>
                <a:off x="6660232" y="2050211"/>
                <a:ext cx="2016224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Leisure</a:t>
                </a:r>
              </a:p>
              <a:p>
                <a:r>
                  <a:rPr lang="en-US" sz="1200" dirty="0"/>
                  <a:t>Play</a:t>
                </a:r>
              </a:p>
              <a:p>
                <a:r>
                  <a:rPr lang="en-US" sz="1200" dirty="0"/>
                  <a:t>Relaxation</a:t>
                </a:r>
              </a:p>
              <a:p>
                <a:r>
                  <a:rPr lang="en-US" sz="1200" dirty="0"/>
                  <a:t>Hydrotherapy</a:t>
                </a:r>
              </a:p>
              <a:p>
                <a:r>
                  <a:rPr lang="en-US" sz="1200" dirty="0"/>
                  <a:t>School recreational access</a:t>
                </a:r>
                <a:endParaRPr lang="en-NZ" sz="1200" dirty="0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A0D41181-EC72-5C11-85D4-AFB6AAFE461B}"/>
                  </a:ext>
                </a:extLst>
              </p:cNvPr>
              <p:cNvSpPr/>
              <p:nvPr/>
            </p:nvSpPr>
            <p:spPr>
              <a:xfrm>
                <a:off x="755576" y="2371488"/>
                <a:ext cx="360040" cy="369332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8CA30AAB-B547-157B-7966-59F19E151E7C}"/>
                  </a:ext>
                </a:extLst>
              </p:cNvPr>
              <p:cNvSpPr/>
              <p:nvPr/>
            </p:nvSpPr>
            <p:spPr>
              <a:xfrm>
                <a:off x="3563888" y="2371488"/>
                <a:ext cx="360040" cy="36933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2B1BFB96-37FF-6FEF-31A0-29AAC4BEEFDE}"/>
                  </a:ext>
                </a:extLst>
              </p:cNvPr>
              <p:cNvSpPr/>
              <p:nvPr/>
            </p:nvSpPr>
            <p:spPr>
              <a:xfrm>
                <a:off x="6228184" y="2337921"/>
                <a:ext cx="360040" cy="369332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6E358069-F558-1C8E-3995-7B5383C10E12}"/>
                  </a:ext>
                </a:extLst>
              </p:cNvPr>
              <p:cNvCxnSpPr/>
              <p:nvPr/>
            </p:nvCxnSpPr>
            <p:spPr>
              <a:xfrm>
                <a:off x="2771800" y="1955990"/>
                <a:ext cx="0" cy="120032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3792915-EEB2-5CE8-D9BC-A2AB440355EE}"/>
                  </a:ext>
                </a:extLst>
              </p:cNvPr>
              <p:cNvCxnSpPr/>
              <p:nvPr/>
            </p:nvCxnSpPr>
            <p:spPr>
              <a:xfrm>
                <a:off x="5767852" y="1955990"/>
                <a:ext cx="0" cy="120032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DCA8D93-EECB-DC51-2222-B5955B393D26}"/>
                </a:ext>
              </a:extLst>
            </p:cNvPr>
            <p:cNvSpPr txBox="1"/>
            <p:nvPr/>
          </p:nvSpPr>
          <p:spPr>
            <a:xfrm>
              <a:off x="300892" y="3614498"/>
              <a:ext cx="50880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>
                  <a:solidFill>
                    <a:srgbClr val="00B0F0"/>
                  </a:solidFill>
                </a:rPr>
                <a:t>2. Activity Type / Pool Type</a:t>
              </a:r>
              <a:endParaRPr lang="en-NZ" sz="2400" u="sng" dirty="0">
                <a:solidFill>
                  <a:srgbClr val="00B0F0"/>
                </a:solidFill>
              </a:endParaRP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A6157947-EC95-F458-BE51-91C67AF0CC08}"/>
                </a:ext>
              </a:extLst>
            </p:cNvPr>
            <p:cNvGrpSpPr/>
            <p:nvPr/>
          </p:nvGrpSpPr>
          <p:grpSpPr>
            <a:xfrm>
              <a:off x="1525837" y="5466373"/>
              <a:ext cx="6768752" cy="392011"/>
              <a:chOff x="1043608" y="2182185"/>
              <a:chExt cx="6768752" cy="392011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AE2C5DC2-46B7-7C81-4952-1863DF59FD9C}"/>
                  </a:ext>
                </a:extLst>
              </p:cNvPr>
              <p:cNvCxnSpPr/>
              <p:nvPr/>
            </p:nvCxnSpPr>
            <p:spPr>
              <a:xfrm>
                <a:off x="1043608" y="2564904"/>
                <a:ext cx="6768752" cy="0"/>
              </a:xfrm>
              <a:prstGeom prst="straightConnector1">
                <a:avLst/>
              </a:prstGeom>
              <a:ln w="57150">
                <a:headEnd type="triangle"/>
                <a:tailEnd type="triangle"/>
              </a:ln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D2F575F-7364-62AE-3384-2C8853D3251B}"/>
                  </a:ext>
                </a:extLst>
              </p:cNvPr>
              <p:cNvSpPr txBox="1"/>
              <p:nvPr/>
            </p:nvSpPr>
            <p:spPr>
              <a:xfrm>
                <a:off x="1331640" y="2204864"/>
                <a:ext cx="15558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NZ" dirty="0">
                    <a:solidFill>
                      <a:schemeClr val="accent5"/>
                    </a:solidFill>
                  </a:rPr>
                  <a:t>Cooler water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402DB3B-3BFD-58D4-7A48-6995F6BC5548}"/>
                  </a:ext>
                </a:extLst>
              </p:cNvPr>
              <p:cNvSpPr txBox="1"/>
              <p:nvPr/>
            </p:nvSpPr>
            <p:spPr>
              <a:xfrm>
                <a:off x="6124187" y="2182185"/>
                <a:ext cx="15558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NZ" dirty="0">
                    <a:solidFill>
                      <a:schemeClr val="accent5"/>
                    </a:solidFill>
                  </a:rPr>
                  <a:t>Warmer water</a:t>
                </a:r>
              </a:p>
            </p:txBody>
          </p:sp>
        </p:grpSp>
      </p:grp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2D5AF6-1A5C-EB95-E7CA-DB8F02992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81279"/>
              </p:ext>
            </p:extLst>
          </p:nvPr>
        </p:nvGraphicFramePr>
        <p:xfrm>
          <a:off x="287524" y="1742967"/>
          <a:ext cx="8568951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4432">
                  <a:extLst>
                    <a:ext uri="{9D8B030D-6E8A-4147-A177-3AD203B41FA5}">
                      <a16:colId xmlns:a16="http://schemas.microsoft.com/office/drawing/2014/main" val="2202411830"/>
                    </a:ext>
                  </a:extLst>
                </a:gridCol>
                <a:gridCol w="4588202">
                  <a:extLst>
                    <a:ext uri="{9D8B030D-6E8A-4147-A177-3AD203B41FA5}">
                      <a16:colId xmlns:a16="http://schemas.microsoft.com/office/drawing/2014/main" val="92183932"/>
                    </a:ext>
                  </a:extLst>
                </a:gridCol>
                <a:gridCol w="2856317">
                  <a:extLst>
                    <a:ext uri="{9D8B030D-6E8A-4147-A177-3AD203B41FA5}">
                      <a16:colId xmlns:a16="http://schemas.microsoft.com/office/drawing/2014/main" val="1354954049"/>
                    </a:ext>
                  </a:extLst>
                </a:gridCol>
              </a:tblGrid>
              <a:tr h="211673"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Benchmark per 1000 residents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Hawke’s Bay</a:t>
                      </a:r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642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2023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27m²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43m²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342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2038</a:t>
                      </a:r>
                      <a:endParaRPr lang="en-N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27m²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42m²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998704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01DE67EF-5FCF-DD96-BD77-232F3EACFAC5}"/>
              </a:ext>
            </a:extLst>
          </p:cNvPr>
          <p:cNvSpPr txBox="1"/>
          <p:nvPr/>
        </p:nvSpPr>
        <p:spPr>
          <a:xfrm>
            <a:off x="238756" y="134845"/>
            <a:ext cx="50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>
                <a:solidFill>
                  <a:srgbClr val="00B0F0"/>
                </a:solidFill>
              </a:rPr>
              <a:t>KEY CONCEPTS</a:t>
            </a:r>
            <a:endParaRPr lang="en-NZ" sz="3200" u="sng" dirty="0">
              <a:solidFill>
                <a:srgbClr val="00B0F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155FF71-D1B7-C788-E9B7-B1E5676B2EE9}"/>
              </a:ext>
            </a:extLst>
          </p:cNvPr>
          <p:cNvSpPr txBox="1"/>
          <p:nvPr/>
        </p:nvSpPr>
        <p:spPr>
          <a:xfrm>
            <a:off x="238756" y="1049726"/>
            <a:ext cx="50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00B0F0"/>
                </a:solidFill>
              </a:rPr>
              <a:t>1. How much Water Space is required</a:t>
            </a:r>
            <a:endParaRPr lang="en-NZ" sz="2400" u="sng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24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95EAA-40A5-2A32-FD2E-2C8330FBD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B545766-CAC0-949E-8467-3464ADBC2B7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14" t="35466" r="36097" b="41207"/>
          <a:stretch>
            <a:fillRect/>
          </a:stretch>
        </p:blipFill>
        <p:spPr bwMode="auto">
          <a:xfrm>
            <a:off x="359011" y="1536225"/>
            <a:ext cx="3781679" cy="344665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A98D6D5-95AE-563D-7D97-6A43B40DA5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94" t="61694" r="36667" b="14915"/>
          <a:stretch>
            <a:fillRect/>
          </a:stretch>
        </p:blipFill>
        <p:spPr bwMode="auto">
          <a:xfrm>
            <a:off x="5312520" y="1392209"/>
            <a:ext cx="3622442" cy="35283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D57D388-19C6-8895-B94C-DE02DDED850A}"/>
              </a:ext>
            </a:extLst>
          </p:cNvPr>
          <p:cNvSpPr txBox="1"/>
          <p:nvPr/>
        </p:nvSpPr>
        <p:spPr>
          <a:xfrm>
            <a:off x="5641111" y="650392"/>
            <a:ext cx="30058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solidFill>
                  <a:srgbClr val="00B0F0"/>
                </a:solidFill>
              </a:rPr>
              <a:t>Demand </a:t>
            </a:r>
            <a:r>
              <a:rPr lang="en-US" sz="3200" u="sng" dirty="0">
                <a:solidFill>
                  <a:srgbClr val="00B0F0"/>
                </a:solidFill>
              </a:rPr>
              <a:t>(2023)</a:t>
            </a:r>
            <a:endParaRPr lang="en-NZ" sz="3200" u="sng" dirty="0">
              <a:solidFill>
                <a:srgbClr val="00B0F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9BA8F92-EC5F-2286-AE5C-1593CCF74BBD}"/>
              </a:ext>
            </a:extLst>
          </p:cNvPr>
          <p:cNvSpPr txBox="1"/>
          <p:nvPr/>
        </p:nvSpPr>
        <p:spPr>
          <a:xfrm>
            <a:off x="539552" y="692696"/>
            <a:ext cx="3005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solidFill>
                  <a:srgbClr val="00B0F0"/>
                </a:solidFill>
              </a:rPr>
              <a:t>3. Supply </a:t>
            </a:r>
            <a:r>
              <a:rPr lang="en-US" sz="3200" u="sng" dirty="0">
                <a:solidFill>
                  <a:srgbClr val="00B0F0"/>
                </a:solidFill>
              </a:rPr>
              <a:t>(2023)</a:t>
            </a:r>
            <a:endParaRPr lang="en-NZ" sz="3200" u="sng" dirty="0">
              <a:solidFill>
                <a:srgbClr val="00B0F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A2F7F60-2F2C-1C4A-2903-218CBBAE2C6C}"/>
              </a:ext>
            </a:extLst>
          </p:cNvPr>
          <p:cNvSpPr txBox="1"/>
          <p:nvPr/>
        </p:nvSpPr>
        <p:spPr>
          <a:xfrm>
            <a:off x="3244545" y="744799"/>
            <a:ext cx="2593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solidFill>
                  <a:srgbClr val="00B0F0"/>
                </a:solidFill>
              </a:rPr>
              <a:t>V</a:t>
            </a:r>
            <a:endParaRPr lang="en-NZ" sz="2400" u="sng" dirty="0">
              <a:solidFill>
                <a:srgbClr val="00B0F0"/>
              </a:solidFill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1189FA7-EB2D-4040-9AC1-600247896D58}"/>
              </a:ext>
            </a:extLst>
          </p:cNvPr>
          <p:cNvGrpSpPr/>
          <p:nvPr/>
        </p:nvGrpSpPr>
        <p:grpSpPr>
          <a:xfrm>
            <a:off x="574060" y="5187122"/>
            <a:ext cx="8395410" cy="1240916"/>
            <a:chOff x="323529" y="1955990"/>
            <a:chExt cx="8395410" cy="1200329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647F19E-475F-4856-7044-B54280ECFDC3}"/>
                </a:ext>
              </a:extLst>
            </p:cNvPr>
            <p:cNvSpPr txBox="1"/>
            <p:nvPr/>
          </p:nvSpPr>
          <p:spPr>
            <a:xfrm>
              <a:off x="323529" y="1955990"/>
              <a:ext cx="8395410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  <a:p>
              <a:endParaRPr lang="en-NZ" dirty="0"/>
            </a:p>
            <a:p>
              <a:endParaRPr lang="en-NZ" dirty="0"/>
            </a:p>
            <a:p>
              <a:endParaRPr lang="en-NZ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1CCFF3D-BF82-37D9-2FC6-4FF35D7F2035}"/>
                </a:ext>
              </a:extLst>
            </p:cNvPr>
            <p:cNvSpPr txBox="1"/>
            <p:nvPr/>
          </p:nvSpPr>
          <p:spPr>
            <a:xfrm>
              <a:off x="1115616" y="2190381"/>
              <a:ext cx="201622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Fitness </a:t>
              </a:r>
            </a:p>
            <a:p>
              <a:r>
                <a:rPr lang="en-US" sz="1200" dirty="0"/>
                <a:t>Health </a:t>
              </a:r>
            </a:p>
            <a:p>
              <a:r>
                <a:rPr lang="en-US" sz="1200" dirty="0"/>
                <a:t>Lane Sports</a:t>
              </a:r>
            </a:p>
            <a:p>
              <a:r>
                <a:rPr lang="en-US" sz="1200" dirty="0"/>
                <a:t>Deep water sports </a:t>
              </a:r>
              <a:endParaRPr lang="en-NZ" sz="1200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1B2ECF02-13B1-6989-75BF-05C9AE27D987}"/>
                </a:ext>
              </a:extLst>
            </p:cNvPr>
            <p:cNvSpPr txBox="1"/>
            <p:nvPr/>
          </p:nvSpPr>
          <p:spPr>
            <a:xfrm>
              <a:off x="3936423" y="2417654"/>
              <a:ext cx="16436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Aquatic Competence</a:t>
              </a:r>
              <a:endParaRPr lang="en-NZ" sz="1200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46D52F8-A1BA-5BDA-9C74-BD78D167D57D}"/>
                </a:ext>
              </a:extLst>
            </p:cNvPr>
            <p:cNvSpPr txBox="1"/>
            <p:nvPr/>
          </p:nvSpPr>
          <p:spPr>
            <a:xfrm>
              <a:off x="6660232" y="2050211"/>
              <a:ext cx="201622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Leisure</a:t>
              </a:r>
            </a:p>
            <a:p>
              <a:r>
                <a:rPr lang="en-US" sz="1200" dirty="0"/>
                <a:t>Play</a:t>
              </a:r>
            </a:p>
            <a:p>
              <a:r>
                <a:rPr lang="en-US" sz="1200" dirty="0"/>
                <a:t>Relaxation</a:t>
              </a:r>
            </a:p>
            <a:p>
              <a:r>
                <a:rPr lang="en-US" sz="1200" dirty="0"/>
                <a:t>Hydrotherapy</a:t>
              </a:r>
            </a:p>
            <a:p>
              <a:r>
                <a:rPr lang="en-US" sz="1200" dirty="0"/>
                <a:t>School recreational access</a:t>
              </a:r>
              <a:endParaRPr lang="en-NZ" sz="1200" dirty="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D2072C08-821E-7DBF-70A3-2B6ADAC4D888}"/>
                </a:ext>
              </a:extLst>
            </p:cNvPr>
            <p:cNvSpPr/>
            <p:nvPr/>
          </p:nvSpPr>
          <p:spPr>
            <a:xfrm>
              <a:off x="755576" y="2371488"/>
              <a:ext cx="360040" cy="36933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53CED669-82A3-490B-8929-8BE1CC1A8B56}"/>
                </a:ext>
              </a:extLst>
            </p:cNvPr>
            <p:cNvSpPr/>
            <p:nvPr/>
          </p:nvSpPr>
          <p:spPr>
            <a:xfrm>
              <a:off x="3563888" y="2371488"/>
              <a:ext cx="360040" cy="36933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FB65B617-E901-110C-1C51-231319C20E29}"/>
                </a:ext>
              </a:extLst>
            </p:cNvPr>
            <p:cNvSpPr/>
            <p:nvPr/>
          </p:nvSpPr>
          <p:spPr>
            <a:xfrm>
              <a:off x="6228184" y="2337921"/>
              <a:ext cx="360040" cy="36933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4E0B06AB-4AD1-7EFB-09A3-43BAC2CA0D9E}"/>
                </a:ext>
              </a:extLst>
            </p:cNvPr>
            <p:cNvCxnSpPr/>
            <p:nvPr/>
          </p:nvCxnSpPr>
          <p:spPr>
            <a:xfrm>
              <a:off x="2771800" y="1955990"/>
              <a:ext cx="0" cy="120032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961FB39-28A6-2E2D-C036-D8D8F34BEE8B}"/>
                </a:ext>
              </a:extLst>
            </p:cNvPr>
            <p:cNvCxnSpPr/>
            <p:nvPr/>
          </p:nvCxnSpPr>
          <p:spPr>
            <a:xfrm>
              <a:off x="5767852" y="1955990"/>
              <a:ext cx="0" cy="120032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48607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9334D-B91F-CB8C-F691-55BDFC557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94A0AE-BC25-1766-31DD-A227A14C1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156" y="317868"/>
            <a:ext cx="5904656" cy="841375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UNDERSTANDING THE IMBALANCE</a:t>
            </a:r>
            <a:br>
              <a:rPr lang="en-US" sz="3200" dirty="0"/>
            </a:br>
            <a:r>
              <a:rPr lang="en-US" sz="3200" dirty="0"/>
              <a:t>FOR HAWKE’S BAY</a:t>
            </a:r>
            <a:endParaRPr lang="en-NZ" sz="3200" dirty="0">
              <a:latin typeface="Montserrat" panose="00000500000000000000" pitchFamily="50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E731AFE-4021-6BE1-5E50-49477422463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14" t="35466" r="36097" b="41207"/>
          <a:stretch>
            <a:fillRect/>
          </a:stretch>
        </p:blipFill>
        <p:spPr bwMode="auto">
          <a:xfrm>
            <a:off x="6139271" y="146065"/>
            <a:ext cx="768577" cy="70048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6076B51-5045-0861-0F53-63F216F3692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66" t="61694" r="35566" b="12691"/>
          <a:stretch>
            <a:fillRect/>
          </a:stretch>
        </p:blipFill>
        <p:spPr bwMode="auto">
          <a:xfrm>
            <a:off x="6876256" y="116632"/>
            <a:ext cx="856377" cy="80577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AEC01288-D956-6830-A629-D966A1EF6E2D}"/>
              </a:ext>
            </a:extLst>
          </p:cNvPr>
          <p:cNvGrpSpPr/>
          <p:nvPr/>
        </p:nvGrpSpPr>
        <p:grpSpPr>
          <a:xfrm>
            <a:off x="197514" y="1543237"/>
            <a:ext cx="8748972" cy="3923228"/>
            <a:chOff x="287524" y="2818140"/>
            <a:chExt cx="8748972" cy="3923228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3E37599-7E65-C431-25AF-B30DCD316F00}"/>
                </a:ext>
              </a:extLst>
            </p:cNvPr>
            <p:cNvSpPr/>
            <p:nvPr/>
          </p:nvSpPr>
          <p:spPr>
            <a:xfrm>
              <a:off x="3347864" y="2818140"/>
              <a:ext cx="360040" cy="366216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279BE16-BF45-C211-B2C6-2FA8AC8D9A42}"/>
                </a:ext>
              </a:extLst>
            </p:cNvPr>
            <p:cNvSpPr/>
            <p:nvPr/>
          </p:nvSpPr>
          <p:spPr>
            <a:xfrm>
              <a:off x="5566165" y="2833815"/>
              <a:ext cx="360040" cy="350541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AFAEB26-62C4-2A9B-0ED8-C22D63B3407D}"/>
                </a:ext>
              </a:extLst>
            </p:cNvPr>
            <p:cNvSpPr/>
            <p:nvPr/>
          </p:nvSpPr>
          <p:spPr>
            <a:xfrm>
              <a:off x="7784466" y="2833815"/>
              <a:ext cx="360040" cy="358345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71C014D6-3C3E-DC4D-A8B7-E872EBBB368A}"/>
                </a:ext>
              </a:extLst>
            </p:cNvPr>
            <p:cNvSpPr txBox="1"/>
            <p:nvPr/>
          </p:nvSpPr>
          <p:spPr>
            <a:xfrm>
              <a:off x="287524" y="3429000"/>
              <a:ext cx="8748972" cy="3312368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endParaRPr lang="en-NZ" dirty="0"/>
            </a:p>
          </p:txBody>
        </p:sp>
      </p:grp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7D2EE6D-27F2-6929-3492-7028841FAF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908787"/>
              </p:ext>
            </p:extLst>
          </p:nvPr>
        </p:nvGraphicFramePr>
        <p:xfrm>
          <a:off x="377534" y="2390937"/>
          <a:ext cx="8568952" cy="32303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9876">
                  <a:extLst>
                    <a:ext uri="{9D8B030D-6E8A-4147-A177-3AD203B41FA5}">
                      <a16:colId xmlns:a16="http://schemas.microsoft.com/office/drawing/2014/main" val="4112796749"/>
                    </a:ext>
                  </a:extLst>
                </a:gridCol>
                <a:gridCol w="897243">
                  <a:extLst>
                    <a:ext uri="{9D8B030D-6E8A-4147-A177-3AD203B41FA5}">
                      <a16:colId xmlns:a16="http://schemas.microsoft.com/office/drawing/2014/main" val="2591966079"/>
                    </a:ext>
                  </a:extLst>
                </a:gridCol>
                <a:gridCol w="2177357">
                  <a:extLst>
                    <a:ext uri="{9D8B030D-6E8A-4147-A177-3AD203B41FA5}">
                      <a16:colId xmlns:a16="http://schemas.microsoft.com/office/drawing/2014/main" val="89202761"/>
                    </a:ext>
                  </a:extLst>
                </a:gridCol>
                <a:gridCol w="2428532">
                  <a:extLst>
                    <a:ext uri="{9D8B030D-6E8A-4147-A177-3AD203B41FA5}">
                      <a16:colId xmlns:a16="http://schemas.microsoft.com/office/drawing/2014/main" val="3616399420"/>
                    </a:ext>
                  </a:extLst>
                </a:gridCol>
                <a:gridCol w="1855944">
                  <a:extLst>
                    <a:ext uri="{9D8B030D-6E8A-4147-A177-3AD203B41FA5}">
                      <a16:colId xmlns:a16="http://schemas.microsoft.com/office/drawing/2014/main" val="1185437003"/>
                    </a:ext>
                  </a:extLst>
                </a:gridCol>
              </a:tblGrid>
              <a:tr h="12993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2400" kern="100" dirty="0">
                          <a:effectLst/>
                        </a:rPr>
                        <a:t>2038</a:t>
                      </a:r>
                      <a:endParaRPr lang="en-NZ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1200" kern="100" dirty="0">
                          <a:effectLst/>
                        </a:rPr>
                        <a:t>2038 FTE water area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1200" kern="100" dirty="0">
                          <a:effectLst/>
                        </a:rPr>
                        <a:t> per 1,000</a:t>
                      </a:r>
                      <a:endParaRPr lang="en-N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1600" kern="100" dirty="0">
                          <a:effectLst/>
                        </a:rPr>
                        <a:t>Leisure/Play/relaxation/hydrotherapy/school recreational access</a:t>
                      </a:r>
                      <a:endParaRPr lang="en-NZ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1600" kern="100" dirty="0">
                          <a:effectLst/>
                        </a:rPr>
                        <a:t>Aquatic Competence</a:t>
                      </a:r>
                      <a:endParaRPr lang="en-NZ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1600" kern="100" dirty="0">
                          <a:effectLst/>
                        </a:rPr>
                        <a:t>Fitness/Health/Lane sports/Deep water sports</a:t>
                      </a:r>
                      <a:endParaRPr lang="en-NZ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477119"/>
                  </a:ext>
                </a:extLst>
              </a:tr>
              <a:tr h="643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1200" kern="100">
                          <a:effectLst/>
                        </a:rPr>
                        <a:t>National benchmark</a:t>
                      </a:r>
                      <a:endParaRPr lang="en-N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2400" kern="100" dirty="0">
                          <a:effectLst/>
                        </a:rPr>
                        <a:t>27m²</a:t>
                      </a:r>
                      <a:endParaRPr lang="en-NZ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2400" kern="100" dirty="0">
                          <a:effectLst/>
                        </a:rPr>
                        <a:t>67%</a:t>
                      </a:r>
                      <a:endParaRPr lang="en-NZ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2400" kern="100" dirty="0">
                          <a:effectLst/>
                        </a:rPr>
                        <a:t>17%</a:t>
                      </a:r>
                      <a:endParaRPr lang="en-NZ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2400" kern="100" dirty="0">
                          <a:effectLst/>
                        </a:rPr>
                        <a:t>16%</a:t>
                      </a:r>
                      <a:endParaRPr lang="en-NZ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1877017"/>
                  </a:ext>
                </a:extLst>
              </a:tr>
              <a:tr h="643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1200" kern="100">
                          <a:effectLst/>
                        </a:rPr>
                        <a:t>Hawke’s Bay FTE supply</a:t>
                      </a:r>
                      <a:endParaRPr lang="en-N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2400" kern="100" dirty="0">
                          <a:effectLst/>
                        </a:rPr>
                        <a:t>42m²</a:t>
                      </a:r>
                      <a:endParaRPr lang="en-NZ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2400" kern="100">
                          <a:effectLst/>
                        </a:rPr>
                        <a:t>22%</a:t>
                      </a:r>
                      <a:endParaRPr lang="en-NZ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2400" kern="100" dirty="0">
                          <a:effectLst/>
                        </a:rPr>
                        <a:t>13%</a:t>
                      </a:r>
                      <a:endParaRPr lang="en-NZ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2400" kern="100" dirty="0">
                          <a:effectLst/>
                        </a:rPr>
                        <a:t>65%</a:t>
                      </a:r>
                      <a:endParaRPr lang="en-NZ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28779772"/>
                  </a:ext>
                </a:extLst>
              </a:tr>
              <a:tr h="643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1200" kern="100" dirty="0">
                          <a:effectLst/>
                        </a:rPr>
                        <a:t>Hawke’s Bay imbalance</a:t>
                      </a:r>
                      <a:endParaRPr lang="en-N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2400" kern="100" dirty="0">
                          <a:effectLst/>
                        </a:rPr>
                        <a:t> </a:t>
                      </a:r>
                      <a:endParaRPr lang="en-NZ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2400" b="1" kern="100" dirty="0">
                          <a:solidFill>
                            <a:srgbClr val="FF0000"/>
                          </a:solidFill>
                          <a:effectLst/>
                        </a:rPr>
                        <a:t>-45%</a:t>
                      </a:r>
                      <a:endParaRPr lang="en-NZ" sz="2400" b="1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2400" b="1" kern="100" dirty="0">
                          <a:solidFill>
                            <a:srgbClr val="FF0000"/>
                          </a:solidFill>
                          <a:effectLst/>
                        </a:rPr>
                        <a:t>-4%</a:t>
                      </a:r>
                      <a:endParaRPr lang="en-NZ" sz="2400" b="1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NZ" sz="2400" b="1" kern="100" dirty="0">
                          <a:effectLst/>
                        </a:rPr>
                        <a:t>49%</a:t>
                      </a:r>
                      <a:endParaRPr lang="en-NZ" sz="24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82945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3762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595F1-5AD0-745A-047C-1CBD99174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A5DA49A-9E7B-2F6F-91DF-632876B11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504" y="188640"/>
            <a:ext cx="7344816" cy="84137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Where do we want to be ?</a:t>
            </a:r>
            <a:endParaRPr lang="en-NZ" dirty="0">
              <a:latin typeface="Montserrat" panose="00000500000000000000" pitchFamily="50" charset="0"/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6179651E-1341-285D-D067-F733E7AEBE94}"/>
              </a:ext>
            </a:extLst>
          </p:cNvPr>
          <p:cNvSpPr txBox="1">
            <a:spLocks/>
          </p:cNvSpPr>
          <p:nvPr/>
        </p:nvSpPr>
        <p:spPr>
          <a:xfrm>
            <a:off x="161764" y="3676360"/>
            <a:ext cx="8820472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5700" b="1" kern="1200" baseline="30000" dirty="0" smtClean="0">
                <a:solidFill>
                  <a:srgbClr val="1F9CDE"/>
                </a:solidFill>
                <a:latin typeface="Montserrat" panose="00000500000000000000" pitchFamily="50" charset="0"/>
                <a:ea typeface="+mn-ea"/>
                <a:cs typeface="+mn-cs"/>
              </a:defRPr>
            </a:lvl1pPr>
          </a:lstStyle>
          <a:p>
            <a:pPr algn="l"/>
            <a:r>
              <a:rPr lang="en-NZ" dirty="0"/>
              <a:t>Key Shifts – how do we get there 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080B99-EE7B-A419-4182-E312EB8A153D}"/>
              </a:ext>
            </a:extLst>
          </p:cNvPr>
          <p:cNvSpPr txBox="1"/>
          <p:nvPr/>
        </p:nvSpPr>
        <p:spPr>
          <a:xfrm>
            <a:off x="539552" y="809626"/>
            <a:ext cx="648072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PAGE 36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Strong authentic partnerships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Use what we already have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Sustainable development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Network approach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Co-design</a:t>
            </a:r>
            <a:endParaRPr lang="en-NZ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01A6E9-940B-11B2-F6B4-01DDBE6CFCA7}"/>
              </a:ext>
            </a:extLst>
          </p:cNvPr>
          <p:cNvSpPr txBox="1"/>
          <p:nvPr/>
        </p:nvSpPr>
        <p:spPr>
          <a:xfrm>
            <a:off x="567037" y="4329920"/>
            <a:ext cx="64807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PAGE 37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Address the imbalance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Community provision over event facilities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Improved management approaches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Continuous improvement in planning</a:t>
            </a:r>
          </a:p>
        </p:txBody>
      </p:sp>
    </p:spTree>
    <p:extLst>
      <p:ext uri="{BB962C8B-B14F-4D97-AF65-F5344CB8AC3E}">
        <p14:creationId xmlns:p14="http://schemas.microsoft.com/office/powerpoint/2010/main" val="2501519652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Master Metadata" ma:contentTypeID="0x010100C5ACFDA094C68B459DA671F9A821EB3A001E3FCBBE9611944CA1256BC2E333E834" ma:contentTypeVersion="36" ma:contentTypeDescription=" " ma:contentTypeScope="" ma:versionID="320e25072792170803c91d2da8f6501b">
  <xsd:schema xmlns:xsd="http://www.w3.org/2001/XMLSchema" xmlns:xs="http://www.w3.org/2001/XMLSchema" xmlns:p="http://schemas.microsoft.com/office/2006/metadata/properties" xmlns:ns1="http://schemas.microsoft.com/sharepoint/v3" xmlns:ns2="b22d8593-b86b-4054-9e59-c94cfd534da9" xmlns:ns4="6b2a3b98-1281-4ec1-881f-7b6c2cb9fa0e" targetNamespace="http://schemas.microsoft.com/office/2006/metadata/properties" ma:root="true" ma:fieldsID="72c36e9cec36cc103574637e93313177" ns1:_="" ns2:_="" ns4:_="">
    <xsd:import namespace="http://schemas.microsoft.com/sharepoint/v3"/>
    <xsd:import namespace="b22d8593-b86b-4054-9e59-c94cfd534da9"/>
    <xsd:import namespace="6b2a3b98-1281-4ec1-881f-7b6c2cb9fa0e"/>
    <xsd:element name="properties">
      <xsd:complexType>
        <xsd:sequence>
          <xsd:element name="documentManagement">
            <xsd:complexType>
              <xsd:all>
                <xsd:element ref="ns1:_ExtendedDescription" minOccurs="0"/>
                <xsd:element ref="ns2:AuthoredDate" minOccurs="0"/>
                <xsd:element ref="ns2:ReasontoDelete" minOccurs="0"/>
                <xsd:element ref="ns2:HistoricalLocation" minOccurs="0"/>
                <xsd:element ref="ns2:HistoricalUser" minOccurs="0"/>
                <xsd:element ref="ns2:LegacyDocumentID" minOccurs="0"/>
                <xsd:element ref="ns2:Recipient" minOccurs="0"/>
                <xsd:element ref="ns2:DateScanned" minOccurs="0"/>
                <xsd:element ref="ns2:Scannedby" minOccurs="0"/>
                <xsd:element ref="ns2:DateCalibrated" minOccurs="0"/>
                <xsd:element ref="ns2:CaptureDevice" minOccurs="0"/>
                <xsd:element ref="ns2:BoxNo" minOccurs="0"/>
                <xsd:element ref="ns2:Delete" minOccurs="0"/>
                <xsd:element ref="ns2:pbab3bea85d64fdc9eddac628d4965ba" minOccurs="0"/>
                <xsd:element ref="ns2:TaxCatchAll" minOccurs="0"/>
                <xsd:element ref="ns2:TaxCatchAllLabel" minOccurs="0"/>
                <xsd:element ref="ns2:e49135ada68d4399abcbd5027ee27c29" minOccurs="0"/>
                <xsd:element ref="ns2:h815c201d73f454e87633cf21853a60f" minOccurs="0"/>
                <xsd:element ref="ns2:aa8755828f5a42f386068326fb0ca0b5" minOccurs="0"/>
                <xsd:element ref="ns2:fc8eff46d3ea473d8323e938b04519ca" minOccurs="0"/>
                <xsd:element ref="ns2:a7e388b23a4e474c82b41648796e62b6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ExtendedDescription" ma:index="1" nillable="true" ma:displayName="Description" ma:internalName="_Extended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2d8593-b86b-4054-9e59-c94cfd534da9" elementFormDefault="qualified">
    <xsd:import namespace="http://schemas.microsoft.com/office/2006/documentManagement/types"/>
    <xsd:import namespace="http://schemas.microsoft.com/office/infopath/2007/PartnerControls"/>
    <xsd:element name="AuthoredDate" ma:index="8" nillable="true" ma:displayName="Authored Date" ma:format="DateOnly" ma:internalName="AuthoredDate">
      <xsd:simpleType>
        <xsd:restriction base="dms:DateTime"/>
      </xsd:simpleType>
    </xsd:element>
    <xsd:element name="ReasontoDelete" ma:index="9" nillable="true" ma:displayName="Reason to Delete" ma:description="Fill in if you would like to delete a file" ma:format="Dropdown" ma:internalName="ReasontoDelete">
      <xsd:simpleType>
        <xsd:union memberTypes="dms:Text">
          <xsd:simpleType>
            <xsd:restriction base="dms:Choice">
              <xsd:enumeration value="Duplicate"/>
              <xsd:enumeration value="Uploaded in error"/>
              <xsd:enumeration value="Superseded"/>
              <xsd:enumeration value="No longer required"/>
            </xsd:restriction>
          </xsd:simpleType>
        </xsd:union>
      </xsd:simpleType>
    </xsd:element>
    <xsd:element name="HistoricalLocation" ma:index="11" nillable="true" ma:displayName="Historic Location" ma:description="The location on the NCC network where the document was sourced from" ma:internalName="HistoricalLocation">
      <xsd:simpleType>
        <xsd:restriction base="dms:Text">
          <xsd:maxLength value="255"/>
        </xsd:restriction>
      </xsd:simpleType>
    </xsd:element>
    <xsd:element name="HistoricalUser" ma:index="12" nillable="true" ma:displayName="Historic User" ma:description="User who saved the document on the NCC network, user no longer exists in NCC system" ma:internalName="HistoricalUser">
      <xsd:simpleType>
        <xsd:restriction base="dms:Text">
          <xsd:maxLength value="255"/>
        </xsd:restriction>
      </xsd:simpleType>
    </xsd:element>
    <xsd:element name="LegacyDocumentID" ma:index="13" nillable="true" ma:displayName="Legacy Document ID" ma:internalName="LegacyDocumentID">
      <xsd:simpleType>
        <xsd:restriction base="dms:Text">
          <xsd:maxLength value="255"/>
        </xsd:restriction>
      </xsd:simpleType>
    </xsd:element>
    <xsd:element name="Recipient" ma:index="14" nillable="true" ma:displayName="Recipient" ma:internalName="Recipient">
      <xsd:simpleType>
        <xsd:restriction base="dms:Text">
          <xsd:maxLength value="255"/>
        </xsd:restriction>
      </xsd:simpleType>
    </xsd:element>
    <xsd:element name="DateScanned" ma:index="15" nillable="true" ma:displayName="Date Scanned" ma:format="DateOnly" ma:internalName="DateScanned">
      <xsd:simpleType>
        <xsd:restriction base="dms:DateTime"/>
      </xsd:simpleType>
    </xsd:element>
    <xsd:element name="Scannedby" ma:index="16" nillable="true" ma:displayName="Scanned by" ma:internalName="Scannedby">
      <xsd:simpleType>
        <xsd:restriction base="dms:Text">
          <xsd:maxLength value="255"/>
        </xsd:restriction>
      </xsd:simpleType>
    </xsd:element>
    <xsd:element name="DateCalibrated" ma:index="17" nillable="true" ma:displayName="Date Calibrated" ma:format="DateTime" ma:internalName="DateCalibrated">
      <xsd:simpleType>
        <xsd:restriction base="dms:DateTime"/>
      </xsd:simpleType>
    </xsd:element>
    <xsd:element name="CaptureDevice" ma:index="18" nillable="true" ma:displayName="Capture Device" ma:internalName="CaptureDevice">
      <xsd:simpleType>
        <xsd:restriction base="dms:Text">
          <xsd:maxLength value="255"/>
        </xsd:restriction>
      </xsd:simpleType>
    </xsd:element>
    <xsd:element name="BoxNo" ma:index="19" nillable="true" ma:displayName="Box No" ma:internalName="BoxNo">
      <xsd:simpleType>
        <xsd:restriction base="dms:Text">
          <xsd:maxLength value="255"/>
        </xsd:restriction>
      </xsd:simpleType>
    </xsd:element>
    <xsd:element name="Delete" ma:index="21" nillable="true" ma:displayName="Select delete reason" ma:internalName="Delete">
      <xsd:simpleType>
        <xsd:restriction base="dms:Text">
          <xsd:maxLength value="255"/>
        </xsd:restriction>
      </xsd:simpleType>
    </xsd:element>
    <xsd:element name="pbab3bea85d64fdc9eddac628d4965ba" ma:index="22" nillable="true" ma:taxonomy="true" ma:internalName="pbab3bea85d64fdc9eddac628d4965ba" ma:taxonomyFieldName="DocumentType" ma:displayName="Document Type" ma:readOnly="false" ma:default="" ma:fieldId="{9bab3bea-85d6-4fdc-9edd-ac628d4965ba}" ma:sspId="591511a6-0f2f-4f1f-8797-c73fdfdecc94" ma:termSetId="6c670b7a-d145-4330-96c6-8639ec97650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3" nillable="true" ma:displayName="Taxonomy Catch All Column" ma:hidden="true" ma:list="{1e55a127-9a38-443c-90c8-4579e4096906}" ma:internalName="TaxCatchAll" ma:showField="CatchAllData" ma:web="6b2a3b98-1281-4ec1-881f-7b6c2cb9fa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4" nillable="true" ma:displayName="Taxonomy Catch All Column1" ma:hidden="true" ma:list="{1e55a127-9a38-443c-90c8-4579e4096906}" ma:internalName="TaxCatchAllLabel" ma:readOnly="true" ma:showField="CatchAllDataLabel" ma:web="6b2a3b98-1281-4ec1-881f-7b6c2cb9fa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49135ada68d4399abcbd5027ee27c29" ma:index="26" nillable="true" ma:taxonomy="true" ma:internalName="e49135ada68d4399abcbd5027ee27c29" ma:taxonomyFieldName="DocumentStatus" ma:displayName="Document Status" ma:readOnly="false" ma:default="" ma:fieldId="{e49135ad-a68d-4399-abcb-d5027ee27c29}" ma:sspId="591511a6-0f2f-4f1f-8797-c73fdfdecc94" ma:termSetId="9fe57d29-abf4-4752-a501-7a3b849f3df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815c201d73f454e87633cf21853a60f" ma:index="28" nillable="true" ma:taxonomy="true" ma:internalName="h815c201d73f454e87633cf21853a60f" ma:taxonomyFieldName="BusinessArea" ma:displayName="Business Area" ma:default="" ma:fieldId="{1815c201-d73f-454e-8763-3cf21853a60f}" ma:sspId="591511a6-0f2f-4f1f-8797-c73fdfdecc94" ma:termSetId="750aaf17-dcb5-4f4b-9a46-30f9167a9e3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a8755828f5a42f386068326fb0ca0b5" ma:index="30" nillable="true" ma:taxonomy="true" ma:internalName="aa8755828f5a42f386068326fb0ca0b5" ma:taxonomyFieldName="NCC_x0020_Category" ma:displayName="NCC Category" ma:default="" ma:fieldId="{aa875582-8f5a-42f3-8606-8326fb0ca0b5}" ma:sspId="591511a6-0f2f-4f1f-8797-c73fdfdecc94" ma:termSetId="7ba88e44-d8c4-4010-83ee-498cc4f985f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c8eff46d3ea473d8323e938b04519ca" ma:index="35" nillable="true" ma:taxonomy="true" ma:internalName="fc8eff46d3ea473d8323e938b04519ca" ma:taxonomyFieldName="Tags" ma:displayName="Tags" ma:default="" ma:fieldId="{fc8eff46-d3ea-473d-8323-e938b04519ca}" ma:taxonomyMulti="true" ma:sspId="591511a6-0f2f-4f1f-8797-c73fdfdecc94" ma:termSetId="0e652677-ea8b-40eb-a801-3649488421c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a7e388b23a4e474c82b41648796e62b6" ma:index="36" ma:taxonomy="true" ma:internalName="a7e388b23a4e474c82b41648796e62b6" ma:taxonomyFieldName="BCSLevel1" ma:displayName="BCS" ma:default="" ma:fieldId="{a7e388b2-3a4e-474c-82b4-1648796e62b6}" ma:sspId="591511a6-0f2f-4f1f-8797-c73fdfdecc94" ma:termSetId="f875e705-ed52-472c-bdcf-b06a564569f6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2a3b98-1281-4ec1-881f-7b6c2cb9fa0e" elementFormDefault="qualified">
    <xsd:import namespace="http://schemas.microsoft.com/office/2006/documentManagement/types"/>
    <xsd:import namespace="http://schemas.microsoft.com/office/infopath/2007/PartnerControls"/>
    <xsd:element name="_dlc_DocId" ma:index="37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3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7" ma:displayName="Author"/>
        <xsd:element ref="dcterms:created" minOccurs="0" maxOccurs="1"/>
        <xsd:element ref="dc:identifier" minOccurs="0" maxOccurs="1"/>
        <xsd:element name="contentType" minOccurs="0" maxOccurs="1" type="xsd:string" ma:index="29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22d8593-b86b-4054-9e59-c94cfd534da9">
      <Value>2</Value>
      <Value>21</Value>
    </TaxCatchAll>
    <HistoricalUser xmlns="b22d8593-b86b-4054-9e59-c94cfd534da9" xsi:nil="true"/>
    <DateScanned xmlns="b22d8593-b86b-4054-9e59-c94cfd534da9" xsi:nil="true"/>
    <LegacyDocumentID xmlns="b22d8593-b86b-4054-9e59-c94cfd534da9" xsi:nil="true"/>
    <pbab3bea85d64fdc9eddac628d4965ba xmlns="b22d8593-b86b-4054-9e59-c94cfd534da9">
      <Terms xmlns="http://schemas.microsoft.com/office/infopath/2007/PartnerControls"/>
    </pbab3bea85d64fdc9eddac628d4965ba>
    <AuthoredDate xmlns="b22d8593-b86b-4054-9e59-c94cfd534da9" xsi:nil="true"/>
    <ReasontoDelete xmlns="b22d8593-b86b-4054-9e59-c94cfd534da9" xsi:nil="true"/>
    <DateCalibrated xmlns="b22d8593-b86b-4054-9e59-c94cfd534da9" xsi:nil="true"/>
    <Delete xmlns="b22d8593-b86b-4054-9e59-c94cfd534da9" xsi:nil="true"/>
    <Scannedby xmlns="b22d8593-b86b-4054-9e59-c94cfd534da9" xsi:nil="true"/>
    <_ExtendedDescription xmlns="http://schemas.microsoft.com/sharepoint/v3" xsi:nil="true"/>
    <e49135ada68d4399abcbd5027ee27c29 xmlns="b22d8593-b86b-4054-9e59-c94cfd534da9">
      <Terms xmlns="http://schemas.microsoft.com/office/infopath/2007/PartnerControls"/>
    </e49135ada68d4399abcbd5027ee27c29>
    <a7e388b23a4e474c82b41648796e62b6 xmlns="b22d8593-b86b-4054-9e59-c94cfd534da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External</TermName>
          <TermId xmlns="http://schemas.microsoft.com/office/infopath/2007/PartnerControls">48241a38-af4c-4b20-976b-8cf5ae9aa31e</TermId>
        </TermInfo>
      </Terms>
    </a7e388b23a4e474c82b41648796e62b6>
    <aa8755828f5a42f386068326fb0ca0b5 xmlns="b22d8593-b86b-4054-9e59-c94cfd534da9">
      <Terms xmlns="http://schemas.microsoft.com/office/infopath/2007/PartnerControls"/>
    </aa8755828f5a42f386068326fb0ca0b5>
    <h815c201d73f454e87633cf21853a60f xmlns="b22d8593-b86b-4054-9e59-c94cfd534da9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Communications and Marketing</TermName>
          <TermId xmlns="http://schemas.microsoft.com/office/infopath/2007/PartnerControls">f14dc080-35be-4113-b6bc-6c9a93fa69f8</TermId>
        </TermInfo>
      </Terms>
    </h815c201d73f454e87633cf21853a60f>
    <HistoricalLocation xmlns="b22d8593-b86b-4054-9e59-c94cfd534da9" xsi:nil="true"/>
    <Recipient xmlns="b22d8593-b86b-4054-9e59-c94cfd534da9" xsi:nil="true"/>
    <BoxNo xmlns="b22d8593-b86b-4054-9e59-c94cfd534da9" xsi:nil="true"/>
    <CaptureDevice xmlns="b22d8593-b86b-4054-9e59-c94cfd534da9" xsi:nil="true"/>
    <fc8eff46d3ea473d8323e938b04519ca xmlns="b22d8593-b86b-4054-9e59-c94cfd534da9">
      <Terms xmlns="http://schemas.microsoft.com/office/infopath/2007/PartnerControls"/>
    </fc8eff46d3ea473d8323e938b04519ca>
    <_dlc_DocId xmlns="6b2a3b98-1281-4ec1-881f-7b6c2cb9fa0e">COMA-1335466697-276</_dlc_DocId>
    <_dlc_DocIdUrl xmlns="6b2a3b98-1281-4ec1-881f-7b6c2cb9fa0e">
      <Url>https://napiercc.sharepoint.com/sites/OWS_IM_COM/_layouts/15/DocIdRedir.aspx?ID=COMA-1335466697-276</Url>
      <Description>COMA-1335466697-276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591511a6-0f2f-4f1f-8797-c73fdfdecc94" ContentTypeId="0x010100C5ACFDA094C68B459DA671F9A821EB3A" PreviousValue="false"/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13DA8741-4A35-4CDB-B4B1-B34D54046E7F}"/>
</file>

<file path=customXml/itemProps2.xml><?xml version="1.0" encoding="utf-8"?>
<ds:datastoreItem xmlns:ds="http://schemas.openxmlformats.org/officeDocument/2006/customXml" ds:itemID="{E21244DA-570D-482A-938F-65A82B5C82C9}">
  <ds:schemaRefs>
    <ds:schemaRef ds:uri="http://schemas.microsoft.com/office/2006/metadata/properties"/>
    <ds:schemaRef ds:uri="http://schemas.microsoft.com/office/infopath/2007/PartnerControls"/>
    <ds:schemaRef ds:uri="6c5d250c-c328-4bb4-a319-334c922a3186"/>
    <ds:schemaRef ds:uri="d87dee07-83c1-4462-98ab-63137e55ae62"/>
  </ds:schemaRefs>
</ds:datastoreItem>
</file>

<file path=customXml/itemProps3.xml><?xml version="1.0" encoding="utf-8"?>
<ds:datastoreItem xmlns:ds="http://schemas.openxmlformats.org/officeDocument/2006/customXml" ds:itemID="{E9497D19-2B59-4AA2-B26B-4A4CA8A161B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4B5263C-249C-4A38-847B-502A1C63B11F}"/>
</file>

<file path=customXml/itemProps5.xml><?xml version="1.0" encoding="utf-8"?>
<ds:datastoreItem xmlns:ds="http://schemas.openxmlformats.org/officeDocument/2006/customXml" ds:itemID="{C5802BFC-18DD-4316-B6B0-622499A956C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8999</TotalTime>
  <Words>446</Words>
  <Application>Microsoft Macintosh PowerPoint</Application>
  <PresentationFormat>On-screen Show (4:3)</PresentationFormat>
  <Paragraphs>157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Montserrat</vt:lpstr>
      <vt:lpstr>Powerpoint Template</vt:lpstr>
      <vt:lpstr>AQUATIC FACILITY PLANNING</vt:lpstr>
      <vt:lpstr>PowerPoint Presentation</vt:lpstr>
      <vt:lpstr>OPTIMISING THE NETWORK</vt:lpstr>
      <vt:lpstr>HAWKES BAY REGIONAL NETWORK</vt:lpstr>
      <vt:lpstr>PARTNERSHIP APPROACH</vt:lpstr>
      <vt:lpstr>PowerPoint Presentation</vt:lpstr>
      <vt:lpstr>PowerPoint Presentation</vt:lpstr>
      <vt:lpstr>UNDERSTANDING THE IMBALANCE FOR HAWKE’S BAY</vt:lpstr>
      <vt:lpstr>Where do we want to be ?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Hambleton</dc:creator>
  <cp:lastModifiedBy>FOLKL FOLKL</cp:lastModifiedBy>
  <cp:revision>35</cp:revision>
  <cp:lastPrinted>2021-06-03T01:39:47Z</cp:lastPrinted>
  <dcterms:created xsi:type="dcterms:W3CDTF">2015-10-02T01:58:19Z</dcterms:created>
  <dcterms:modified xsi:type="dcterms:W3CDTF">2025-09-10T08:31:56Z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0x010100C5ACFDA094C68B459DA671F9A821EB3A001E3FCBBE9611944CA1256BC2E333E834</vt:lpwstr>
  </property>
  <property fmtid="{D5CDD505-2E9C-101B-9397-08002B2CF9AE}" pid="3" name="MediaServiceImageTags">
    <vt:lpwstr/>
  </property>
  <property fmtid="{D5CDD505-2E9C-101B-9397-08002B2CF9AE}" pid="4" name="DocumentType">
    <vt:lpwstr/>
  </property>
  <property fmtid="{D5CDD505-2E9C-101B-9397-08002B2CF9AE}" pid="5" name="Tags">
    <vt:lpwstr/>
  </property>
  <property fmtid="{D5CDD505-2E9C-101B-9397-08002B2CF9AE}" pid="6" name="BCSLevel1">
    <vt:lpwstr>21;#External|48241a38-af4c-4b20-976b-8cf5ae9aa31e</vt:lpwstr>
  </property>
  <property fmtid="{D5CDD505-2E9C-101B-9397-08002B2CF9AE}" pid="7" name="BusinessArea">
    <vt:lpwstr>2;#Communications and Marketing|f14dc080-35be-4113-b6bc-6c9a93fa69f8</vt:lpwstr>
  </property>
  <property fmtid="{D5CDD505-2E9C-101B-9397-08002B2CF9AE}" pid="8" name="NCC_x0020_Category">
    <vt:lpwstr/>
  </property>
  <property fmtid="{D5CDD505-2E9C-101B-9397-08002B2CF9AE}" pid="9" name="DocumentStatus">
    <vt:lpwstr/>
  </property>
  <property fmtid="{D5CDD505-2E9C-101B-9397-08002B2CF9AE}" pid="10" name="lcf76f155ced4ddcb4097134ff3c332f">
    <vt:lpwstr/>
  </property>
  <property fmtid="{D5CDD505-2E9C-101B-9397-08002B2CF9AE}" pid="11" name="NCC Category">
    <vt:lpwstr/>
  </property>
  <property fmtid="{D5CDD505-2E9C-101B-9397-08002B2CF9AE}" pid="12" name="_dlc_DocIdItemGuid">
    <vt:lpwstr>1a6239c3-2cec-4bb1-829a-284a11d206db</vt:lpwstr>
  </property>
</Properties>
</file>